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4"/>
  </p:sldMasterIdLst>
  <p:notesMasterIdLst>
    <p:notesMasterId r:id="rId6"/>
  </p:notesMasterIdLst>
  <p:sldIdLst>
    <p:sldId id="257" r:id="rId5"/>
  </p:sldIdLst>
  <p:sldSz cx="32404050" cy="3960495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C1E43"/>
    <a:srgbClr val="A62E68"/>
    <a:srgbClr val="F6503B"/>
    <a:srgbClr val="E0CAEC"/>
    <a:srgbClr val="AD76CC"/>
    <a:srgbClr val="56296E"/>
    <a:srgbClr val="C59DDB"/>
    <a:srgbClr val="5C8AE6"/>
    <a:srgbClr val="66656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7793" autoAdjust="0"/>
    <p:restoredTop sz="94571" autoAdjust="0"/>
  </p:normalViewPr>
  <p:slideViewPr>
    <p:cSldViewPr snapToGrid="0">
      <p:cViewPr>
        <p:scale>
          <a:sx n="50" d="100"/>
          <a:sy n="50" d="100"/>
        </p:scale>
        <p:origin x="288" y="-649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presProps" Target="pres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0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F03B38-B074-4348-AC32-8BD5307827B7}" type="datetimeFigureOut">
              <a:rPr lang="ko-KR" altLang="en-US" smtClean="0"/>
              <a:t>2022-11-01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166938" y="1143000"/>
            <a:ext cx="25241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9E527F-21EC-4CE3-9611-8D7EE97169B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280574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3629254" rtl="0" eaLnBrk="1" latinLnBrk="1" hangingPunct="1">
      <a:defRPr sz="4763" kern="1200">
        <a:solidFill>
          <a:schemeClr val="tx1"/>
        </a:solidFill>
        <a:latin typeface="+mn-lt"/>
        <a:ea typeface="+mn-ea"/>
        <a:cs typeface="+mn-cs"/>
      </a:defRPr>
    </a:lvl1pPr>
    <a:lvl2pPr marL="1814627" algn="l" defTabSz="3629254" rtl="0" eaLnBrk="1" latinLnBrk="1" hangingPunct="1">
      <a:defRPr sz="4763" kern="1200">
        <a:solidFill>
          <a:schemeClr val="tx1"/>
        </a:solidFill>
        <a:latin typeface="+mn-lt"/>
        <a:ea typeface="+mn-ea"/>
        <a:cs typeface="+mn-cs"/>
      </a:defRPr>
    </a:lvl2pPr>
    <a:lvl3pPr marL="3629254" algn="l" defTabSz="3629254" rtl="0" eaLnBrk="1" latinLnBrk="1" hangingPunct="1">
      <a:defRPr sz="4763" kern="1200">
        <a:solidFill>
          <a:schemeClr val="tx1"/>
        </a:solidFill>
        <a:latin typeface="+mn-lt"/>
        <a:ea typeface="+mn-ea"/>
        <a:cs typeface="+mn-cs"/>
      </a:defRPr>
    </a:lvl3pPr>
    <a:lvl4pPr marL="5443880" algn="l" defTabSz="3629254" rtl="0" eaLnBrk="1" latinLnBrk="1" hangingPunct="1">
      <a:defRPr sz="4763" kern="1200">
        <a:solidFill>
          <a:schemeClr val="tx1"/>
        </a:solidFill>
        <a:latin typeface="+mn-lt"/>
        <a:ea typeface="+mn-ea"/>
        <a:cs typeface="+mn-cs"/>
      </a:defRPr>
    </a:lvl4pPr>
    <a:lvl5pPr marL="7258507" algn="l" defTabSz="3629254" rtl="0" eaLnBrk="1" latinLnBrk="1" hangingPunct="1">
      <a:defRPr sz="4763" kern="1200">
        <a:solidFill>
          <a:schemeClr val="tx1"/>
        </a:solidFill>
        <a:latin typeface="+mn-lt"/>
        <a:ea typeface="+mn-ea"/>
        <a:cs typeface="+mn-cs"/>
      </a:defRPr>
    </a:lvl5pPr>
    <a:lvl6pPr marL="9073134" algn="l" defTabSz="3629254" rtl="0" eaLnBrk="1" latinLnBrk="1" hangingPunct="1">
      <a:defRPr sz="4763" kern="1200">
        <a:solidFill>
          <a:schemeClr val="tx1"/>
        </a:solidFill>
        <a:latin typeface="+mn-lt"/>
        <a:ea typeface="+mn-ea"/>
        <a:cs typeface="+mn-cs"/>
      </a:defRPr>
    </a:lvl6pPr>
    <a:lvl7pPr marL="10887761" algn="l" defTabSz="3629254" rtl="0" eaLnBrk="1" latinLnBrk="1" hangingPunct="1">
      <a:defRPr sz="4763" kern="1200">
        <a:solidFill>
          <a:schemeClr val="tx1"/>
        </a:solidFill>
        <a:latin typeface="+mn-lt"/>
        <a:ea typeface="+mn-ea"/>
        <a:cs typeface="+mn-cs"/>
      </a:defRPr>
    </a:lvl7pPr>
    <a:lvl8pPr marL="12702388" algn="l" defTabSz="3629254" rtl="0" eaLnBrk="1" latinLnBrk="1" hangingPunct="1">
      <a:defRPr sz="4763" kern="1200">
        <a:solidFill>
          <a:schemeClr val="tx1"/>
        </a:solidFill>
        <a:latin typeface="+mn-lt"/>
        <a:ea typeface="+mn-ea"/>
        <a:cs typeface="+mn-cs"/>
      </a:defRPr>
    </a:lvl8pPr>
    <a:lvl9pPr marL="14517014" algn="l" defTabSz="3629254" rtl="0" eaLnBrk="1" latinLnBrk="1" hangingPunct="1">
      <a:defRPr sz="4763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9E527F-21EC-4CE3-9611-8D7EE97169B7}" type="slidenum">
              <a:rPr lang="ko-KR" altLang="en-US" smtClean="0"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848298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30304" y="6481646"/>
            <a:ext cx="27543443" cy="13788390"/>
          </a:xfrm>
        </p:spPr>
        <p:txBody>
          <a:bodyPr anchor="b"/>
          <a:lstStyle>
            <a:lvl1pPr algn="ctr">
              <a:defRPr sz="21263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50506" y="20801769"/>
            <a:ext cx="24303038" cy="9562026"/>
          </a:xfrm>
        </p:spPr>
        <p:txBody>
          <a:bodyPr/>
          <a:lstStyle>
            <a:lvl1pPr marL="0" indent="0" algn="ctr">
              <a:buNone/>
              <a:defRPr sz="8505"/>
            </a:lvl1pPr>
            <a:lvl2pPr marL="1620225" indent="0" algn="ctr">
              <a:buNone/>
              <a:defRPr sz="7088"/>
            </a:lvl2pPr>
            <a:lvl3pPr marL="3240451" indent="0" algn="ctr">
              <a:buNone/>
              <a:defRPr sz="6379"/>
            </a:lvl3pPr>
            <a:lvl4pPr marL="4860676" indent="0" algn="ctr">
              <a:buNone/>
              <a:defRPr sz="5670"/>
            </a:lvl4pPr>
            <a:lvl5pPr marL="6480901" indent="0" algn="ctr">
              <a:buNone/>
              <a:defRPr sz="5670"/>
            </a:lvl5pPr>
            <a:lvl6pPr marL="8101127" indent="0" algn="ctr">
              <a:buNone/>
              <a:defRPr sz="5670"/>
            </a:lvl6pPr>
            <a:lvl7pPr marL="9721352" indent="0" algn="ctr">
              <a:buNone/>
              <a:defRPr sz="5670"/>
            </a:lvl7pPr>
            <a:lvl8pPr marL="11341578" indent="0" algn="ctr">
              <a:buNone/>
              <a:defRPr sz="5670"/>
            </a:lvl8pPr>
            <a:lvl9pPr marL="12961803" indent="0" algn="ctr">
              <a:buNone/>
              <a:defRPr sz="567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42EB0-9B6E-4302-A06C-B97ABEF9E878}" type="datetimeFigureOut">
              <a:rPr lang="ko-KR" altLang="en-US" smtClean="0"/>
              <a:t>2022-11-01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48D40-F05D-487D-AA37-1553A0EC9F2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044325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42EB0-9B6E-4302-A06C-B97ABEF9E878}" type="datetimeFigureOut">
              <a:rPr lang="ko-KR" altLang="en-US" smtClean="0"/>
              <a:t>2022-11-01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48D40-F05D-487D-AA37-1553A0EC9F2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701865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3189150" y="2108597"/>
            <a:ext cx="6987123" cy="33563364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27780" y="2108597"/>
            <a:ext cx="20556319" cy="33563364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42EB0-9B6E-4302-A06C-B97ABEF9E878}" type="datetimeFigureOut">
              <a:rPr lang="ko-KR" altLang="en-US" smtClean="0"/>
              <a:t>2022-11-01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48D40-F05D-487D-AA37-1553A0EC9F2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695939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42EB0-9B6E-4302-A06C-B97ABEF9E878}" type="datetimeFigureOut">
              <a:rPr lang="ko-KR" altLang="en-US" smtClean="0"/>
              <a:t>2022-11-01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48D40-F05D-487D-AA37-1553A0EC9F2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322083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10903" y="9873746"/>
            <a:ext cx="27948493" cy="16474556"/>
          </a:xfrm>
        </p:spPr>
        <p:txBody>
          <a:bodyPr anchor="b"/>
          <a:lstStyle>
            <a:lvl1pPr>
              <a:defRPr sz="21263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10903" y="26504157"/>
            <a:ext cx="27948493" cy="8663580"/>
          </a:xfrm>
        </p:spPr>
        <p:txBody>
          <a:bodyPr/>
          <a:lstStyle>
            <a:lvl1pPr marL="0" indent="0">
              <a:buNone/>
              <a:defRPr sz="8505">
                <a:solidFill>
                  <a:schemeClr val="tx1"/>
                </a:solidFill>
              </a:defRPr>
            </a:lvl1pPr>
            <a:lvl2pPr marL="1620225" indent="0">
              <a:buNone/>
              <a:defRPr sz="7088">
                <a:solidFill>
                  <a:schemeClr val="tx1">
                    <a:tint val="75000"/>
                  </a:schemeClr>
                </a:solidFill>
              </a:defRPr>
            </a:lvl2pPr>
            <a:lvl3pPr marL="3240451" indent="0">
              <a:buNone/>
              <a:defRPr sz="6379">
                <a:solidFill>
                  <a:schemeClr val="tx1">
                    <a:tint val="75000"/>
                  </a:schemeClr>
                </a:solidFill>
              </a:defRPr>
            </a:lvl3pPr>
            <a:lvl4pPr marL="4860676" indent="0">
              <a:buNone/>
              <a:defRPr sz="5670">
                <a:solidFill>
                  <a:schemeClr val="tx1">
                    <a:tint val="75000"/>
                  </a:schemeClr>
                </a:solidFill>
              </a:defRPr>
            </a:lvl4pPr>
            <a:lvl5pPr marL="6480901" indent="0">
              <a:buNone/>
              <a:defRPr sz="5670">
                <a:solidFill>
                  <a:schemeClr val="tx1">
                    <a:tint val="75000"/>
                  </a:schemeClr>
                </a:solidFill>
              </a:defRPr>
            </a:lvl5pPr>
            <a:lvl6pPr marL="8101127" indent="0">
              <a:buNone/>
              <a:defRPr sz="5670">
                <a:solidFill>
                  <a:schemeClr val="tx1">
                    <a:tint val="75000"/>
                  </a:schemeClr>
                </a:solidFill>
              </a:defRPr>
            </a:lvl6pPr>
            <a:lvl7pPr marL="9721352" indent="0">
              <a:buNone/>
              <a:defRPr sz="5670">
                <a:solidFill>
                  <a:schemeClr val="tx1">
                    <a:tint val="75000"/>
                  </a:schemeClr>
                </a:solidFill>
              </a:defRPr>
            </a:lvl7pPr>
            <a:lvl8pPr marL="11341578" indent="0">
              <a:buNone/>
              <a:defRPr sz="5670">
                <a:solidFill>
                  <a:schemeClr val="tx1">
                    <a:tint val="75000"/>
                  </a:schemeClr>
                </a:solidFill>
              </a:defRPr>
            </a:lvl8pPr>
            <a:lvl9pPr marL="12961803" indent="0">
              <a:buNone/>
              <a:defRPr sz="567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42EB0-9B6E-4302-A06C-B97ABEF9E878}" type="datetimeFigureOut">
              <a:rPr lang="ko-KR" altLang="en-US" smtClean="0"/>
              <a:t>2022-11-01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48D40-F05D-487D-AA37-1553A0EC9F2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551991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27779" y="10542984"/>
            <a:ext cx="13771721" cy="25128977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404550" y="10542984"/>
            <a:ext cx="13771721" cy="25128977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42EB0-9B6E-4302-A06C-B97ABEF9E878}" type="datetimeFigureOut">
              <a:rPr lang="ko-KR" altLang="en-US" smtClean="0"/>
              <a:t>2022-11-01</a:t>
            </a:fld>
            <a:endParaRPr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48D40-F05D-487D-AA37-1553A0EC9F2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351175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1999" y="2108606"/>
            <a:ext cx="27948493" cy="7655126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2003" y="9708716"/>
            <a:ext cx="13708430" cy="4758092"/>
          </a:xfrm>
        </p:spPr>
        <p:txBody>
          <a:bodyPr anchor="b"/>
          <a:lstStyle>
            <a:lvl1pPr marL="0" indent="0">
              <a:buNone/>
              <a:defRPr sz="8505" b="1"/>
            </a:lvl1pPr>
            <a:lvl2pPr marL="1620225" indent="0">
              <a:buNone/>
              <a:defRPr sz="7088" b="1"/>
            </a:lvl2pPr>
            <a:lvl3pPr marL="3240451" indent="0">
              <a:buNone/>
              <a:defRPr sz="6379" b="1"/>
            </a:lvl3pPr>
            <a:lvl4pPr marL="4860676" indent="0">
              <a:buNone/>
              <a:defRPr sz="5670" b="1"/>
            </a:lvl4pPr>
            <a:lvl5pPr marL="6480901" indent="0">
              <a:buNone/>
              <a:defRPr sz="5670" b="1"/>
            </a:lvl5pPr>
            <a:lvl6pPr marL="8101127" indent="0">
              <a:buNone/>
              <a:defRPr sz="5670" b="1"/>
            </a:lvl6pPr>
            <a:lvl7pPr marL="9721352" indent="0">
              <a:buNone/>
              <a:defRPr sz="5670" b="1"/>
            </a:lvl7pPr>
            <a:lvl8pPr marL="11341578" indent="0">
              <a:buNone/>
              <a:defRPr sz="5670" b="1"/>
            </a:lvl8pPr>
            <a:lvl9pPr marL="12961803" indent="0">
              <a:buNone/>
              <a:defRPr sz="567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32003" y="14466808"/>
            <a:ext cx="13708430" cy="21278496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6404552" y="9708716"/>
            <a:ext cx="13775942" cy="4758092"/>
          </a:xfrm>
        </p:spPr>
        <p:txBody>
          <a:bodyPr anchor="b"/>
          <a:lstStyle>
            <a:lvl1pPr marL="0" indent="0">
              <a:buNone/>
              <a:defRPr sz="8505" b="1"/>
            </a:lvl1pPr>
            <a:lvl2pPr marL="1620225" indent="0">
              <a:buNone/>
              <a:defRPr sz="7088" b="1"/>
            </a:lvl2pPr>
            <a:lvl3pPr marL="3240451" indent="0">
              <a:buNone/>
              <a:defRPr sz="6379" b="1"/>
            </a:lvl3pPr>
            <a:lvl4pPr marL="4860676" indent="0">
              <a:buNone/>
              <a:defRPr sz="5670" b="1"/>
            </a:lvl4pPr>
            <a:lvl5pPr marL="6480901" indent="0">
              <a:buNone/>
              <a:defRPr sz="5670" b="1"/>
            </a:lvl5pPr>
            <a:lvl6pPr marL="8101127" indent="0">
              <a:buNone/>
              <a:defRPr sz="5670" b="1"/>
            </a:lvl6pPr>
            <a:lvl7pPr marL="9721352" indent="0">
              <a:buNone/>
              <a:defRPr sz="5670" b="1"/>
            </a:lvl7pPr>
            <a:lvl8pPr marL="11341578" indent="0">
              <a:buNone/>
              <a:defRPr sz="5670" b="1"/>
            </a:lvl8pPr>
            <a:lvl9pPr marL="12961803" indent="0">
              <a:buNone/>
              <a:defRPr sz="567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6404552" y="14466808"/>
            <a:ext cx="13775942" cy="21278496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42EB0-9B6E-4302-A06C-B97ABEF9E878}" type="datetimeFigureOut">
              <a:rPr lang="ko-KR" altLang="en-US" smtClean="0"/>
              <a:t>2022-11-01</a:t>
            </a:fld>
            <a:endParaRPr lang="ko-KR" alt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48D40-F05D-487D-AA37-1553A0EC9F2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552768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42EB0-9B6E-4302-A06C-B97ABEF9E878}" type="datetimeFigureOut">
              <a:rPr lang="ko-KR" altLang="en-US" smtClean="0"/>
              <a:t>2022-11-01</a:t>
            </a:fld>
            <a:endParaRPr lang="ko-KR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48D40-F05D-487D-AA37-1553A0EC9F2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849194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42EB0-9B6E-4302-A06C-B97ABEF9E878}" type="datetimeFigureOut">
              <a:rPr lang="ko-KR" altLang="en-US" smtClean="0"/>
              <a:t>2022-11-01</a:t>
            </a:fld>
            <a:endParaRPr lang="ko-KR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48D40-F05D-487D-AA37-1553A0EC9F2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288037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1999" y="2640330"/>
            <a:ext cx="10451150" cy="9241155"/>
          </a:xfrm>
        </p:spPr>
        <p:txBody>
          <a:bodyPr anchor="b"/>
          <a:lstStyle>
            <a:lvl1pPr>
              <a:defRPr sz="1134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75942" y="5702388"/>
            <a:ext cx="16404550" cy="28145184"/>
          </a:xfrm>
        </p:spPr>
        <p:txBody>
          <a:bodyPr/>
          <a:lstStyle>
            <a:lvl1pPr>
              <a:defRPr sz="11340"/>
            </a:lvl1pPr>
            <a:lvl2pPr>
              <a:defRPr sz="9923"/>
            </a:lvl2pPr>
            <a:lvl3pPr>
              <a:defRPr sz="8505"/>
            </a:lvl3pPr>
            <a:lvl4pPr>
              <a:defRPr sz="7088"/>
            </a:lvl4pPr>
            <a:lvl5pPr>
              <a:defRPr sz="7088"/>
            </a:lvl5pPr>
            <a:lvl6pPr>
              <a:defRPr sz="7088"/>
            </a:lvl6pPr>
            <a:lvl7pPr>
              <a:defRPr sz="7088"/>
            </a:lvl7pPr>
            <a:lvl8pPr>
              <a:defRPr sz="7088"/>
            </a:lvl8pPr>
            <a:lvl9pPr>
              <a:defRPr sz="7088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31999" y="11881485"/>
            <a:ext cx="10451150" cy="22011921"/>
          </a:xfrm>
        </p:spPr>
        <p:txBody>
          <a:bodyPr/>
          <a:lstStyle>
            <a:lvl1pPr marL="0" indent="0">
              <a:buNone/>
              <a:defRPr sz="5670"/>
            </a:lvl1pPr>
            <a:lvl2pPr marL="1620225" indent="0">
              <a:buNone/>
              <a:defRPr sz="4961"/>
            </a:lvl2pPr>
            <a:lvl3pPr marL="3240451" indent="0">
              <a:buNone/>
              <a:defRPr sz="4253"/>
            </a:lvl3pPr>
            <a:lvl4pPr marL="4860676" indent="0">
              <a:buNone/>
              <a:defRPr sz="3544"/>
            </a:lvl4pPr>
            <a:lvl5pPr marL="6480901" indent="0">
              <a:buNone/>
              <a:defRPr sz="3544"/>
            </a:lvl5pPr>
            <a:lvl6pPr marL="8101127" indent="0">
              <a:buNone/>
              <a:defRPr sz="3544"/>
            </a:lvl6pPr>
            <a:lvl7pPr marL="9721352" indent="0">
              <a:buNone/>
              <a:defRPr sz="3544"/>
            </a:lvl7pPr>
            <a:lvl8pPr marL="11341578" indent="0">
              <a:buNone/>
              <a:defRPr sz="3544"/>
            </a:lvl8pPr>
            <a:lvl9pPr marL="12961803" indent="0">
              <a:buNone/>
              <a:defRPr sz="3544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42EB0-9B6E-4302-A06C-B97ABEF9E878}" type="datetimeFigureOut">
              <a:rPr lang="ko-KR" altLang="en-US" smtClean="0"/>
              <a:t>2022-11-01</a:t>
            </a:fld>
            <a:endParaRPr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48D40-F05D-487D-AA37-1553A0EC9F2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195542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1999" y="2640330"/>
            <a:ext cx="10451150" cy="9241155"/>
          </a:xfrm>
        </p:spPr>
        <p:txBody>
          <a:bodyPr anchor="b"/>
          <a:lstStyle>
            <a:lvl1pPr>
              <a:defRPr sz="1134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75942" y="5702388"/>
            <a:ext cx="16404550" cy="28145184"/>
          </a:xfrm>
        </p:spPr>
        <p:txBody>
          <a:bodyPr anchor="t"/>
          <a:lstStyle>
            <a:lvl1pPr marL="0" indent="0">
              <a:buNone/>
              <a:defRPr sz="11340"/>
            </a:lvl1pPr>
            <a:lvl2pPr marL="1620225" indent="0">
              <a:buNone/>
              <a:defRPr sz="9923"/>
            </a:lvl2pPr>
            <a:lvl3pPr marL="3240451" indent="0">
              <a:buNone/>
              <a:defRPr sz="8505"/>
            </a:lvl3pPr>
            <a:lvl4pPr marL="4860676" indent="0">
              <a:buNone/>
              <a:defRPr sz="7088"/>
            </a:lvl4pPr>
            <a:lvl5pPr marL="6480901" indent="0">
              <a:buNone/>
              <a:defRPr sz="7088"/>
            </a:lvl5pPr>
            <a:lvl6pPr marL="8101127" indent="0">
              <a:buNone/>
              <a:defRPr sz="7088"/>
            </a:lvl6pPr>
            <a:lvl7pPr marL="9721352" indent="0">
              <a:buNone/>
              <a:defRPr sz="7088"/>
            </a:lvl7pPr>
            <a:lvl8pPr marL="11341578" indent="0">
              <a:buNone/>
              <a:defRPr sz="7088"/>
            </a:lvl8pPr>
            <a:lvl9pPr marL="12961803" indent="0">
              <a:buNone/>
              <a:defRPr sz="7088"/>
            </a:lvl9pPr>
          </a:lstStyle>
          <a:p>
            <a:r>
              <a:rPr lang="ko-KR" altLang="en-US" dirty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31999" y="11881485"/>
            <a:ext cx="10451150" cy="22011921"/>
          </a:xfrm>
        </p:spPr>
        <p:txBody>
          <a:bodyPr/>
          <a:lstStyle>
            <a:lvl1pPr marL="0" indent="0">
              <a:buNone/>
              <a:defRPr sz="5670"/>
            </a:lvl1pPr>
            <a:lvl2pPr marL="1620225" indent="0">
              <a:buNone/>
              <a:defRPr sz="4961"/>
            </a:lvl2pPr>
            <a:lvl3pPr marL="3240451" indent="0">
              <a:buNone/>
              <a:defRPr sz="4253"/>
            </a:lvl3pPr>
            <a:lvl4pPr marL="4860676" indent="0">
              <a:buNone/>
              <a:defRPr sz="3544"/>
            </a:lvl4pPr>
            <a:lvl5pPr marL="6480901" indent="0">
              <a:buNone/>
              <a:defRPr sz="3544"/>
            </a:lvl5pPr>
            <a:lvl6pPr marL="8101127" indent="0">
              <a:buNone/>
              <a:defRPr sz="3544"/>
            </a:lvl6pPr>
            <a:lvl7pPr marL="9721352" indent="0">
              <a:buNone/>
              <a:defRPr sz="3544"/>
            </a:lvl7pPr>
            <a:lvl8pPr marL="11341578" indent="0">
              <a:buNone/>
              <a:defRPr sz="3544"/>
            </a:lvl8pPr>
            <a:lvl9pPr marL="12961803" indent="0">
              <a:buNone/>
              <a:defRPr sz="3544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42EB0-9B6E-4302-A06C-B97ABEF9E878}" type="datetimeFigureOut">
              <a:rPr lang="ko-KR" altLang="en-US" smtClean="0"/>
              <a:t>2022-11-01</a:t>
            </a:fld>
            <a:endParaRPr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48D40-F05D-487D-AA37-1553A0EC9F2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747523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27779" y="2108606"/>
            <a:ext cx="27948493" cy="7655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27779" y="10542984"/>
            <a:ext cx="27948493" cy="251289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227779" y="36707930"/>
            <a:ext cx="7290911" cy="21085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425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D42EB0-9B6E-4302-A06C-B97ABEF9E878}" type="datetimeFigureOut">
              <a:rPr lang="ko-KR" altLang="en-US" smtClean="0"/>
              <a:t>2022-11-01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733842" y="36707930"/>
            <a:ext cx="10936367" cy="21085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425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885360" y="36707930"/>
            <a:ext cx="7290911" cy="21085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425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448D40-F05D-487D-AA37-1553A0EC9F2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708277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3240451" rtl="0" eaLnBrk="1" latinLnBrk="1" hangingPunct="1">
        <a:lnSpc>
          <a:spcPct val="90000"/>
        </a:lnSpc>
        <a:spcBef>
          <a:spcPct val="0"/>
        </a:spcBef>
        <a:buNone/>
        <a:defRPr sz="1559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810113" indent="-810113" algn="l" defTabSz="3240451" rtl="0" eaLnBrk="1" latinLnBrk="1" hangingPunct="1">
        <a:lnSpc>
          <a:spcPct val="90000"/>
        </a:lnSpc>
        <a:spcBef>
          <a:spcPts val="3544"/>
        </a:spcBef>
        <a:buFont typeface="Arial" panose="020B0604020202020204" pitchFamily="34" charset="0"/>
        <a:buChar char="•"/>
        <a:defRPr sz="9923" kern="1200">
          <a:solidFill>
            <a:schemeClr val="tx1"/>
          </a:solidFill>
          <a:latin typeface="+mn-lt"/>
          <a:ea typeface="+mn-ea"/>
          <a:cs typeface="+mn-cs"/>
        </a:defRPr>
      </a:lvl1pPr>
      <a:lvl2pPr marL="2430338" indent="-810113" algn="l" defTabSz="3240451" rtl="0" eaLnBrk="1" latinLnBrk="1" hangingPunct="1">
        <a:lnSpc>
          <a:spcPct val="90000"/>
        </a:lnSpc>
        <a:spcBef>
          <a:spcPts val="1772"/>
        </a:spcBef>
        <a:buFont typeface="Arial" panose="020B0604020202020204" pitchFamily="34" charset="0"/>
        <a:buChar char="•"/>
        <a:defRPr sz="8505" kern="1200">
          <a:solidFill>
            <a:schemeClr val="tx1"/>
          </a:solidFill>
          <a:latin typeface="+mn-lt"/>
          <a:ea typeface="+mn-ea"/>
          <a:cs typeface="+mn-cs"/>
        </a:defRPr>
      </a:lvl2pPr>
      <a:lvl3pPr marL="4050563" indent="-810113" algn="l" defTabSz="3240451" rtl="0" eaLnBrk="1" latinLnBrk="1" hangingPunct="1">
        <a:lnSpc>
          <a:spcPct val="90000"/>
        </a:lnSpc>
        <a:spcBef>
          <a:spcPts val="1772"/>
        </a:spcBef>
        <a:buFont typeface="Arial" panose="020B0604020202020204" pitchFamily="34" charset="0"/>
        <a:buChar char="•"/>
        <a:defRPr sz="7088" kern="1200">
          <a:solidFill>
            <a:schemeClr val="tx1"/>
          </a:solidFill>
          <a:latin typeface="+mn-lt"/>
          <a:ea typeface="+mn-ea"/>
          <a:cs typeface="+mn-cs"/>
        </a:defRPr>
      </a:lvl3pPr>
      <a:lvl4pPr marL="5670789" indent="-810113" algn="l" defTabSz="3240451" rtl="0" eaLnBrk="1" latinLnBrk="1" hangingPunct="1">
        <a:lnSpc>
          <a:spcPct val="90000"/>
        </a:lnSpc>
        <a:spcBef>
          <a:spcPts val="1772"/>
        </a:spcBef>
        <a:buFont typeface="Arial" panose="020B0604020202020204" pitchFamily="34" charset="0"/>
        <a:buChar char="•"/>
        <a:defRPr sz="6379" kern="1200">
          <a:solidFill>
            <a:schemeClr val="tx1"/>
          </a:solidFill>
          <a:latin typeface="+mn-lt"/>
          <a:ea typeface="+mn-ea"/>
          <a:cs typeface="+mn-cs"/>
        </a:defRPr>
      </a:lvl4pPr>
      <a:lvl5pPr marL="7291014" indent="-810113" algn="l" defTabSz="3240451" rtl="0" eaLnBrk="1" latinLnBrk="1" hangingPunct="1">
        <a:lnSpc>
          <a:spcPct val="90000"/>
        </a:lnSpc>
        <a:spcBef>
          <a:spcPts val="1772"/>
        </a:spcBef>
        <a:buFont typeface="Arial" panose="020B0604020202020204" pitchFamily="34" charset="0"/>
        <a:buChar char="•"/>
        <a:defRPr sz="6379" kern="1200">
          <a:solidFill>
            <a:schemeClr val="tx1"/>
          </a:solidFill>
          <a:latin typeface="+mn-lt"/>
          <a:ea typeface="+mn-ea"/>
          <a:cs typeface="+mn-cs"/>
        </a:defRPr>
      </a:lvl5pPr>
      <a:lvl6pPr marL="8911239" indent="-810113" algn="l" defTabSz="3240451" rtl="0" eaLnBrk="1" latinLnBrk="1" hangingPunct="1">
        <a:lnSpc>
          <a:spcPct val="90000"/>
        </a:lnSpc>
        <a:spcBef>
          <a:spcPts val="1772"/>
        </a:spcBef>
        <a:buFont typeface="Arial" panose="020B0604020202020204" pitchFamily="34" charset="0"/>
        <a:buChar char="•"/>
        <a:defRPr sz="6379" kern="1200">
          <a:solidFill>
            <a:schemeClr val="tx1"/>
          </a:solidFill>
          <a:latin typeface="+mn-lt"/>
          <a:ea typeface="+mn-ea"/>
          <a:cs typeface="+mn-cs"/>
        </a:defRPr>
      </a:lvl6pPr>
      <a:lvl7pPr marL="10531465" indent="-810113" algn="l" defTabSz="3240451" rtl="0" eaLnBrk="1" latinLnBrk="1" hangingPunct="1">
        <a:lnSpc>
          <a:spcPct val="90000"/>
        </a:lnSpc>
        <a:spcBef>
          <a:spcPts val="1772"/>
        </a:spcBef>
        <a:buFont typeface="Arial" panose="020B0604020202020204" pitchFamily="34" charset="0"/>
        <a:buChar char="•"/>
        <a:defRPr sz="6379" kern="1200">
          <a:solidFill>
            <a:schemeClr val="tx1"/>
          </a:solidFill>
          <a:latin typeface="+mn-lt"/>
          <a:ea typeface="+mn-ea"/>
          <a:cs typeface="+mn-cs"/>
        </a:defRPr>
      </a:lvl7pPr>
      <a:lvl8pPr marL="12151690" indent="-810113" algn="l" defTabSz="3240451" rtl="0" eaLnBrk="1" latinLnBrk="1" hangingPunct="1">
        <a:lnSpc>
          <a:spcPct val="90000"/>
        </a:lnSpc>
        <a:spcBef>
          <a:spcPts val="1772"/>
        </a:spcBef>
        <a:buFont typeface="Arial" panose="020B0604020202020204" pitchFamily="34" charset="0"/>
        <a:buChar char="•"/>
        <a:defRPr sz="6379" kern="1200">
          <a:solidFill>
            <a:schemeClr val="tx1"/>
          </a:solidFill>
          <a:latin typeface="+mn-lt"/>
          <a:ea typeface="+mn-ea"/>
          <a:cs typeface="+mn-cs"/>
        </a:defRPr>
      </a:lvl8pPr>
      <a:lvl9pPr marL="13771916" indent="-810113" algn="l" defTabSz="3240451" rtl="0" eaLnBrk="1" latinLnBrk="1" hangingPunct="1">
        <a:lnSpc>
          <a:spcPct val="90000"/>
        </a:lnSpc>
        <a:spcBef>
          <a:spcPts val="1772"/>
        </a:spcBef>
        <a:buFont typeface="Arial" panose="020B0604020202020204" pitchFamily="34" charset="0"/>
        <a:buChar char="•"/>
        <a:defRPr sz="637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240451" rtl="0" eaLnBrk="1" latinLnBrk="1" hangingPunct="1">
        <a:defRPr sz="6379" kern="1200">
          <a:solidFill>
            <a:schemeClr val="tx1"/>
          </a:solidFill>
          <a:latin typeface="+mn-lt"/>
          <a:ea typeface="+mn-ea"/>
          <a:cs typeface="+mn-cs"/>
        </a:defRPr>
      </a:lvl1pPr>
      <a:lvl2pPr marL="1620225" algn="l" defTabSz="3240451" rtl="0" eaLnBrk="1" latinLnBrk="1" hangingPunct="1">
        <a:defRPr sz="6379" kern="1200">
          <a:solidFill>
            <a:schemeClr val="tx1"/>
          </a:solidFill>
          <a:latin typeface="+mn-lt"/>
          <a:ea typeface="+mn-ea"/>
          <a:cs typeface="+mn-cs"/>
        </a:defRPr>
      </a:lvl2pPr>
      <a:lvl3pPr marL="3240451" algn="l" defTabSz="3240451" rtl="0" eaLnBrk="1" latinLnBrk="1" hangingPunct="1">
        <a:defRPr sz="6379" kern="1200">
          <a:solidFill>
            <a:schemeClr val="tx1"/>
          </a:solidFill>
          <a:latin typeface="+mn-lt"/>
          <a:ea typeface="+mn-ea"/>
          <a:cs typeface="+mn-cs"/>
        </a:defRPr>
      </a:lvl3pPr>
      <a:lvl4pPr marL="4860676" algn="l" defTabSz="3240451" rtl="0" eaLnBrk="1" latinLnBrk="1" hangingPunct="1">
        <a:defRPr sz="6379" kern="1200">
          <a:solidFill>
            <a:schemeClr val="tx1"/>
          </a:solidFill>
          <a:latin typeface="+mn-lt"/>
          <a:ea typeface="+mn-ea"/>
          <a:cs typeface="+mn-cs"/>
        </a:defRPr>
      </a:lvl4pPr>
      <a:lvl5pPr marL="6480901" algn="l" defTabSz="3240451" rtl="0" eaLnBrk="1" latinLnBrk="1" hangingPunct="1">
        <a:defRPr sz="6379" kern="1200">
          <a:solidFill>
            <a:schemeClr val="tx1"/>
          </a:solidFill>
          <a:latin typeface="+mn-lt"/>
          <a:ea typeface="+mn-ea"/>
          <a:cs typeface="+mn-cs"/>
        </a:defRPr>
      </a:lvl5pPr>
      <a:lvl6pPr marL="8101127" algn="l" defTabSz="3240451" rtl="0" eaLnBrk="1" latinLnBrk="1" hangingPunct="1">
        <a:defRPr sz="6379" kern="1200">
          <a:solidFill>
            <a:schemeClr val="tx1"/>
          </a:solidFill>
          <a:latin typeface="+mn-lt"/>
          <a:ea typeface="+mn-ea"/>
          <a:cs typeface="+mn-cs"/>
        </a:defRPr>
      </a:lvl6pPr>
      <a:lvl7pPr marL="9721352" algn="l" defTabSz="3240451" rtl="0" eaLnBrk="1" latinLnBrk="1" hangingPunct="1">
        <a:defRPr sz="6379" kern="1200">
          <a:solidFill>
            <a:schemeClr val="tx1"/>
          </a:solidFill>
          <a:latin typeface="+mn-lt"/>
          <a:ea typeface="+mn-ea"/>
          <a:cs typeface="+mn-cs"/>
        </a:defRPr>
      </a:lvl7pPr>
      <a:lvl8pPr marL="11341578" algn="l" defTabSz="3240451" rtl="0" eaLnBrk="1" latinLnBrk="1" hangingPunct="1">
        <a:defRPr sz="6379" kern="1200">
          <a:solidFill>
            <a:schemeClr val="tx1"/>
          </a:solidFill>
          <a:latin typeface="+mn-lt"/>
          <a:ea typeface="+mn-ea"/>
          <a:cs typeface="+mn-cs"/>
        </a:defRPr>
      </a:lvl8pPr>
      <a:lvl9pPr marL="12961803" algn="l" defTabSz="3240451" rtl="0" eaLnBrk="1" latinLnBrk="1" hangingPunct="1">
        <a:defRPr sz="637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3" Type="http://schemas.openxmlformats.org/officeDocument/2006/relationships/image" Target="../media/image1.png"/><Relationship Id="rId21" Type="http://schemas.openxmlformats.org/officeDocument/2006/relationships/image" Target="../media/image18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20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24" Type="http://schemas.openxmlformats.org/officeDocument/2006/relationships/image" Target="../media/image21.png"/><Relationship Id="rId5" Type="http://schemas.openxmlformats.org/officeDocument/2006/relationships/image" Target="../media/image3.png"/><Relationship Id="rId15" Type="http://schemas.openxmlformats.org/officeDocument/2006/relationships/image" Target="../media/image13.jpg"/><Relationship Id="rId23" Type="http://schemas.openxmlformats.org/officeDocument/2006/relationships/image" Target="../media/image20.png"/><Relationship Id="rId10" Type="http://schemas.openxmlformats.org/officeDocument/2006/relationships/image" Target="../media/image8.png"/><Relationship Id="rId19" Type="http://schemas.openxmlformats.org/officeDocument/2006/relationships/image" Target="../media/image15.png"/><Relationship Id="rId4" Type="http://schemas.openxmlformats.org/officeDocument/2006/relationships/image" Target="../media/image2.jpeg"/><Relationship Id="rId9" Type="http://schemas.openxmlformats.org/officeDocument/2006/relationships/image" Target="../media/image7.png"/><Relationship Id="rId14" Type="http://schemas.openxmlformats.org/officeDocument/2006/relationships/image" Target="../media/image12.jpeg"/><Relationship Id="rId22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A1CF189F-FA63-D14D-728F-5CA49D83CEF7}"/>
              </a:ext>
            </a:extLst>
          </p:cNvPr>
          <p:cNvSpPr/>
          <p:nvPr/>
        </p:nvSpPr>
        <p:spPr>
          <a:xfrm>
            <a:off x="25560268" y="19172019"/>
            <a:ext cx="4468824" cy="132149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  <a:latin typeface="한컴산뜻돋움" panose="020B0600000101010101" charset="-127"/>
                <a:ea typeface="한컴산뜻돋움" panose="020B0600000101010101" charset="-127"/>
              </a:rPr>
              <a:t>&lt;</a:t>
            </a:r>
            <a:r>
              <a:rPr lang="ko-KR" altLang="en-US" b="1" dirty="0">
                <a:solidFill>
                  <a:schemeClr val="tx1"/>
                </a:solidFill>
                <a:latin typeface="한컴산뜻돋움" panose="020B0600000101010101" charset="-127"/>
                <a:ea typeface="한컴산뜻돋움" panose="020B0600000101010101" charset="-127"/>
              </a:rPr>
              <a:t>방울토마토 재배 환경 권장조건</a:t>
            </a:r>
            <a:r>
              <a:rPr lang="en-US" altLang="ko-KR" b="1" dirty="0">
                <a:solidFill>
                  <a:schemeClr val="tx1"/>
                </a:solidFill>
                <a:latin typeface="한컴산뜻돋움" panose="020B0600000101010101" charset="-127"/>
                <a:ea typeface="한컴산뜻돋움" panose="020B0600000101010101" charset="-127"/>
              </a:rPr>
              <a:t>&gt;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chemeClr val="tx1"/>
                </a:solidFill>
                <a:latin typeface="한컴산뜻돋움" panose="020B0600000101010101" charset="-127"/>
                <a:ea typeface="한컴산뜻돋움" panose="020B0600000101010101" charset="-127"/>
              </a:rPr>
              <a:t>탄산가스 시비 → </a:t>
            </a:r>
            <a:r>
              <a:rPr lang="en-US" altLang="ko-KR" b="1" dirty="0">
                <a:solidFill>
                  <a:schemeClr val="tx1"/>
                </a:solidFill>
                <a:latin typeface="한컴산뜻돋움" panose="020B0600000101010101" charset="-127"/>
                <a:ea typeface="한컴산뜻돋움" panose="020B0600000101010101" charset="-127"/>
              </a:rPr>
              <a:t>600~1,500 ppm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chemeClr val="tx1"/>
                </a:solidFill>
                <a:latin typeface="한컴산뜻돋움" panose="020B0600000101010101" charset="-127"/>
                <a:ea typeface="한컴산뜻돋움" panose="020B0600000101010101" charset="-127"/>
              </a:rPr>
              <a:t>배지온도 </a:t>
            </a:r>
            <a:r>
              <a:rPr lang="en-US" altLang="ko-KR" b="1" dirty="0">
                <a:solidFill>
                  <a:schemeClr val="tx1"/>
                </a:solidFill>
                <a:latin typeface="한컴산뜻돋움" panose="020B0600000101010101" charset="-127"/>
                <a:ea typeface="한컴산뜻돋움" panose="020B0600000101010101" charset="-127"/>
              </a:rPr>
              <a:t>: 15</a:t>
            </a:r>
            <a:r>
              <a:rPr lang="en-US" altLang="ko-KR" b="1" dirty="0">
                <a:solidFill>
                  <a:schemeClr val="tx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 ℃</a:t>
            </a:r>
            <a:endParaRPr lang="en-US" altLang="ko-KR" b="1" dirty="0">
              <a:solidFill>
                <a:schemeClr val="tx1"/>
              </a:solidFill>
              <a:latin typeface="한컴산뜻돋움" panose="020B0600000101010101" charset="-127"/>
              <a:ea typeface="한컴산뜻돋움" panose="020B0600000101010101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chemeClr val="tx1"/>
                </a:solidFill>
                <a:latin typeface="한컴산뜻돋움" panose="020B0600000101010101" charset="-127"/>
                <a:ea typeface="한컴산뜻돋움" panose="020B0600000101010101" charset="-127"/>
              </a:rPr>
              <a:t>습도 </a:t>
            </a:r>
            <a:r>
              <a:rPr lang="en-US" altLang="ko-KR" b="1" dirty="0">
                <a:solidFill>
                  <a:schemeClr val="tx1"/>
                </a:solidFill>
                <a:latin typeface="한컴산뜻돋움" panose="020B0600000101010101" charset="-127"/>
                <a:ea typeface="한컴산뜻돋움" panose="020B0600000101010101" charset="-127"/>
              </a:rPr>
              <a:t>60~80 %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ko-KR" altLang="en-US" sz="3000" dirty="0">
              <a:solidFill>
                <a:schemeClr val="tx1"/>
              </a:solidFill>
            </a:endParaRPr>
          </a:p>
        </p:txBody>
      </p:sp>
      <p:grpSp>
        <p:nvGrpSpPr>
          <p:cNvPr id="111" name="그룹 110">
            <a:extLst>
              <a:ext uri="{FF2B5EF4-FFF2-40B4-BE49-F238E27FC236}">
                <a16:creationId xmlns:a16="http://schemas.microsoft.com/office/drawing/2014/main" id="{1FF5982A-BBE2-D659-697F-1A4D386D41C8}"/>
              </a:ext>
            </a:extLst>
          </p:cNvPr>
          <p:cNvGrpSpPr/>
          <p:nvPr/>
        </p:nvGrpSpPr>
        <p:grpSpPr>
          <a:xfrm>
            <a:off x="16451289" y="6960863"/>
            <a:ext cx="15655914" cy="27703000"/>
            <a:chOff x="2302584" y="5648765"/>
            <a:chExt cx="11992793" cy="27546531"/>
          </a:xfrm>
        </p:grpSpPr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1DAFAC78-4DA4-BACF-D634-193255F4C3C0}"/>
                </a:ext>
              </a:extLst>
            </p:cNvPr>
            <p:cNvSpPr/>
            <p:nvPr/>
          </p:nvSpPr>
          <p:spPr>
            <a:xfrm>
              <a:off x="2302584" y="6374915"/>
              <a:ext cx="11992793" cy="26820381"/>
            </a:xfrm>
            <a:prstGeom prst="rect">
              <a:avLst/>
            </a:prstGeom>
            <a:noFill/>
            <a:ln w="63500" cmpd="sng">
              <a:solidFill>
                <a:srgbClr val="A62E68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602" dirty="0"/>
            </a:p>
          </p:txBody>
        </p:sp>
        <p:grpSp>
          <p:nvGrpSpPr>
            <p:cNvPr id="117" name="그룹 116">
              <a:extLst>
                <a:ext uri="{FF2B5EF4-FFF2-40B4-BE49-F238E27FC236}">
                  <a16:creationId xmlns:a16="http://schemas.microsoft.com/office/drawing/2014/main" id="{4215F25A-1D94-6550-0037-192A1253AD46}"/>
                </a:ext>
              </a:extLst>
            </p:cNvPr>
            <p:cNvGrpSpPr/>
            <p:nvPr/>
          </p:nvGrpSpPr>
          <p:grpSpPr>
            <a:xfrm>
              <a:off x="5343077" y="5648765"/>
              <a:ext cx="5911807" cy="996595"/>
              <a:chOff x="3402769" y="6105736"/>
              <a:chExt cx="6390063" cy="1077217"/>
            </a:xfrm>
          </p:grpSpPr>
          <p:sp>
            <p:nvSpPr>
              <p:cNvPr id="118" name="사각형: 둥근 모서리 117">
                <a:extLst>
                  <a:ext uri="{FF2B5EF4-FFF2-40B4-BE49-F238E27FC236}">
                    <a16:creationId xmlns:a16="http://schemas.microsoft.com/office/drawing/2014/main" id="{E2A60F4E-9831-96C9-CE73-09FB884CC0B6}"/>
                  </a:ext>
                </a:extLst>
              </p:cNvPr>
              <p:cNvSpPr/>
              <p:nvPr/>
            </p:nvSpPr>
            <p:spPr>
              <a:xfrm>
                <a:off x="3402769" y="6105736"/>
                <a:ext cx="6390063" cy="1077217"/>
              </a:xfrm>
              <a:prstGeom prst="roundRect">
                <a:avLst/>
              </a:prstGeom>
              <a:solidFill>
                <a:srgbClr val="A62E68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4996" dirty="0"/>
              </a:p>
            </p:txBody>
          </p:sp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90774418-984B-A9E9-DE69-F401D566EBBA}"/>
                  </a:ext>
                </a:extLst>
              </p:cNvPr>
              <p:cNvSpPr txBox="1"/>
              <p:nvPr/>
            </p:nvSpPr>
            <p:spPr>
              <a:xfrm>
                <a:off x="4176050" y="6159458"/>
                <a:ext cx="5199428" cy="9386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4996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RESULT &amp; DISCUSSION</a:t>
                </a:r>
                <a:endParaRPr lang="ko-KR" altLang="en-US" sz="4996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0A56AAA6-BDC6-8AA7-795A-25C763B1C203}"/>
              </a:ext>
            </a:extLst>
          </p:cNvPr>
          <p:cNvGrpSpPr/>
          <p:nvPr/>
        </p:nvGrpSpPr>
        <p:grpSpPr>
          <a:xfrm>
            <a:off x="1146540" y="331621"/>
            <a:ext cx="30182751" cy="6398578"/>
            <a:chOff x="2309740" y="470912"/>
            <a:chExt cx="27946984" cy="5924605"/>
          </a:xfrm>
        </p:grpSpPr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id="{DB409AC7-DE5A-59EA-886A-50DE04A4DA41}"/>
                </a:ext>
              </a:extLst>
            </p:cNvPr>
            <p:cNvGrpSpPr/>
            <p:nvPr/>
          </p:nvGrpSpPr>
          <p:grpSpPr>
            <a:xfrm>
              <a:off x="2309740" y="470912"/>
              <a:ext cx="27946984" cy="4704676"/>
              <a:chOff x="109950" y="642157"/>
              <a:chExt cx="30268084" cy="3959596"/>
            </a:xfrm>
            <a:solidFill>
              <a:srgbClr val="F2F2F2"/>
            </a:solidFill>
          </p:grpSpPr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A5ADC2CD-1E4D-4BB5-CB91-726BC92B6A02}"/>
                  </a:ext>
                </a:extLst>
              </p:cNvPr>
              <p:cNvSpPr txBox="1"/>
              <p:nvPr/>
            </p:nvSpPr>
            <p:spPr>
              <a:xfrm>
                <a:off x="234941" y="3405221"/>
                <a:ext cx="29933935" cy="11965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30000"/>
                  </a:lnSpc>
                </a:pPr>
                <a:r>
                  <a:rPr lang="ko-KR" altLang="en-US" sz="40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한컴산뜻돋움" panose="02000000000000000000" pitchFamily="2" charset="-127"/>
                    <a:ea typeface="한컴산뜻돋움" panose="02000000000000000000" pitchFamily="2" charset="-127"/>
                  </a:rPr>
                  <a:t>김솔아</a:t>
                </a:r>
                <a:r>
                  <a:rPr lang="en-US" altLang="ko-KR" sz="40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한컴산뜻돋움" panose="02000000000000000000" pitchFamily="2" charset="-127"/>
                    <a:ea typeface="한컴산뜻돋움" panose="02000000000000000000" pitchFamily="2" charset="-127"/>
                  </a:rPr>
                  <a:t>, </a:t>
                </a:r>
                <a:r>
                  <a:rPr lang="ko-KR" altLang="en-US" sz="40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한컴산뜻돋움" panose="02000000000000000000" pitchFamily="2" charset="-127"/>
                    <a:ea typeface="한컴산뜻돋움" panose="02000000000000000000" pitchFamily="2" charset="-127"/>
                  </a:rPr>
                  <a:t>김태곤</a:t>
                </a:r>
                <a:r>
                  <a:rPr lang="en-US" altLang="ko-KR" sz="4000" b="1" baseline="300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한컴산뜻돋움" panose="02000000000000000000" pitchFamily="2" charset="-127"/>
                    <a:ea typeface="한컴산뜻돋움" panose="02000000000000000000" pitchFamily="2" charset="-127"/>
                  </a:rPr>
                  <a:t>*</a:t>
                </a:r>
              </a:p>
              <a:p>
                <a:pPr algn="ctr">
                  <a:lnSpc>
                    <a:spcPct val="130000"/>
                  </a:lnSpc>
                </a:pPr>
                <a:r>
                  <a:rPr lang="ko-KR" altLang="en-US" sz="34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한컴산뜻돋움" panose="02000000000000000000" pitchFamily="2" charset="-127"/>
                    <a:ea typeface="한컴산뜻돋움" panose="02000000000000000000" pitchFamily="2" charset="-127"/>
                    <a:cs typeface="Times New Roman" panose="02020603050405020304" pitchFamily="18" charset="0"/>
                  </a:rPr>
                  <a:t>전북대학교 스마트팜학과</a:t>
                </a:r>
                <a:endParaRPr lang="ko-KR" altLang="ko-KR" sz="3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Arial Unicode MS" panose="020B0604020202020204" pitchFamily="50" charset="-127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56" name="그룹 55">
                <a:extLst>
                  <a:ext uri="{FF2B5EF4-FFF2-40B4-BE49-F238E27FC236}">
                    <a16:creationId xmlns:a16="http://schemas.microsoft.com/office/drawing/2014/main" id="{79BFCB2B-41D4-CB3D-15B5-199ED5B5A6C8}"/>
                  </a:ext>
                </a:extLst>
              </p:cNvPr>
              <p:cNvGrpSpPr/>
              <p:nvPr/>
            </p:nvGrpSpPr>
            <p:grpSpPr>
              <a:xfrm>
                <a:off x="109950" y="642157"/>
                <a:ext cx="30268084" cy="2767852"/>
                <a:chOff x="101486" y="1792516"/>
                <a:chExt cx="30268084" cy="2767852"/>
              </a:xfrm>
              <a:grpFill/>
            </p:grpSpPr>
            <p:sp>
              <p:nvSpPr>
                <p:cNvPr id="5" name="제목 1">
                  <a:extLst>
                    <a:ext uri="{FF2B5EF4-FFF2-40B4-BE49-F238E27FC236}">
                      <a16:creationId xmlns:a16="http://schemas.microsoft.com/office/drawing/2014/main" id="{5D7217F8-C777-A283-B508-750AE436388F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01486" y="1792516"/>
                  <a:ext cx="30268084" cy="1770570"/>
                </a:xfrm>
                <a:prstGeom prst="rect">
                  <a:avLst/>
                </a:prstGeom>
                <a:noFill/>
              </p:spPr>
              <p:txBody>
                <a:bodyPr vert="horz" lIns="373503" tIns="186751" rIns="373503" bIns="186751" rtlCol="0" anchor="ctr">
                  <a:noAutofit/>
                </a:bodyPr>
                <a:lstStyle>
                  <a:lvl1pPr algn="ctr" defTabSz="4320540" rtl="0" eaLnBrk="1" latinLnBrk="1" hangingPunct="1">
                    <a:spcBef>
                      <a:spcPct val="0"/>
                    </a:spcBef>
                    <a:buNone/>
                    <a:defRPr sz="208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pPr latinLnBrk="0">
                    <a:lnSpc>
                      <a:spcPct val="120000"/>
                    </a:lnSpc>
                  </a:pPr>
                  <a:r>
                    <a:rPr lang="ko-KR" altLang="en-US" sz="5900" b="1" dirty="0">
                      <a:effectLst>
                        <a:outerShdw blurRad="50800" dist="254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한컴산뜻돋움" panose="02000000000000000000" pitchFamily="2" charset="-127"/>
                      <a:ea typeface="한컴산뜻돋움" panose="02000000000000000000" pitchFamily="2" charset="-127"/>
                      <a:cs typeface="Arial Unicode MS" panose="020B0604020202020204" pitchFamily="50" charset="-127"/>
                    </a:rPr>
                    <a:t>스마트팜 환경제어 및 모니터링 알고리즘 개발을 위한</a:t>
                  </a:r>
                  <a:endParaRPr lang="en-US" altLang="ko-KR" sz="5900" b="1" dirty="0">
                    <a:effectLst>
                      <a:outerShdw blurRad="50800" dist="254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한컴산뜻돋움" panose="02000000000000000000" pitchFamily="2" charset="-127"/>
                    <a:ea typeface="한컴산뜻돋움" panose="02000000000000000000" pitchFamily="2" charset="-127"/>
                    <a:cs typeface="Arial Unicode MS" panose="020B0604020202020204" pitchFamily="50" charset="-127"/>
                  </a:endParaRPr>
                </a:p>
                <a:p>
                  <a:pPr latinLnBrk="0">
                    <a:lnSpc>
                      <a:spcPct val="120000"/>
                    </a:lnSpc>
                  </a:pPr>
                  <a:r>
                    <a:rPr lang="ko-KR" altLang="en-US" sz="5900" b="1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한컴산뜻돋움" panose="02000000000000000000" pitchFamily="2" charset="-127"/>
                      <a:ea typeface="한컴산뜻돋움" panose="02000000000000000000" pitchFamily="2" charset="-127"/>
                      <a:cs typeface="Arial Unicode MS" panose="020B0604020202020204" pitchFamily="50" charset="-127"/>
                    </a:rPr>
                    <a:t>라즈베리파이와</a:t>
                  </a:r>
                  <a:r>
                    <a:rPr lang="ko-KR" altLang="en-US" sz="5900" b="1" dirty="0">
                      <a:effectLst>
                        <a:outerShdw blurRad="50800" dist="254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한컴산뜻돋움" panose="02000000000000000000" pitchFamily="2" charset="-127"/>
                      <a:ea typeface="한컴산뜻돋움" panose="02000000000000000000" pitchFamily="2" charset="-127"/>
                      <a:cs typeface="Arial Unicode MS" panose="020B0604020202020204" pitchFamily="50" charset="-127"/>
                    </a:rPr>
                    <a:t> 아두이노 기반 미니챔버 구현</a:t>
                  </a:r>
                </a:p>
              </p:txBody>
            </p:sp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B0399F15-A278-B864-A62B-EAF697FF8C7A}"/>
                    </a:ext>
                  </a:extLst>
                </p:cNvPr>
                <p:cNvSpPr txBox="1"/>
                <p:nvPr/>
              </p:nvSpPr>
              <p:spPr>
                <a:xfrm>
                  <a:off x="5593211" y="3648953"/>
                  <a:ext cx="20264240" cy="91141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sz="35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Implementation of  Pilot Mini Chamber to Apply Algorithm on Controlling Devices and Monitoring Sensors </a:t>
                  </a:r>
                </a:p>
                <a:p>
                  <a:pPr algn="ctr"/>
                  <a:r>
                    <a:rPr lang="en-US" altLang="ko-KR" sz="35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in the Smart Farm Based on Raspberry Pi and Arduino</a:t>
                  </a:r>
                  <a:endParaRPr lang="ko-KR" altLang="en-US" sz="35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EC138B0C-F70B-200E-9535-57CCC4DE9EB5}"/>
                </a:ext>
              </a:extLst>
            </p:cNvPr>
            <p:cNvGrpSpPr/>
            <p:nvPr/>
          </p:nvGrpSpPr>
          <p:grpSpPr>
            <a:xfrm>
              <a:off x="7955500" y="5241356"/>
              <a:ext cx="16457496" cy="1154161"/>
              <a:chOff x="6202395" y="7130612"/>
              <a:chExt cx="19146232" cy="1684386"/>
            </a:xfrm>
          </p:grpSpPr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1E57108A-10A9-BA98-46AE-3DB38416A2F1}"/>
                  </a:ext>
                </a:extLst>
              </p:cNvPr>
              <p:cNvSpPr txBox="1"/>
              <p:nvPr/>
            </p:nvSpPr>
            <p:spPr>
              <a:xfrm>
                <a:off x="8968931" y="7130612"/>
                <a:ext cx="13766146" cy="16843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35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Arial Unicode MS" panose="020B0604020202020204" pitchFamily="50" charset="-127"/>
                    <a:cs typeface="Times New Roman" panose="02020603050405020304" pitchFamily="18" charset="0"/>
                  </a:rPr>
                  <a:t>Sola Kim, Taegon Kim</a:t>
                </a:r>
                <a:r>
                  <a:rPr lang="en-US" altLang="ko-KR" sz="3500" b="1" baseline="300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한컴산뜻돋움" panose="02000000000000000000" pitchFamily="2" charset="-127"/>
                    <a:ea typeface="한컴산뜻돋움" panose="02000000000000000000" pitchFamily="2" charset="-127"/>
                  </a:rPr>
                  <a:t>*</a:t>
                </a:r>
              </a:p>
              <a:p>
                <a:pPr algn="ctr"/>
                <a:endParaRPr lang="ko-KR" altLang="en-US" sz="4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한컴산뜻돋움" panose="02000000000000000000" pitchFamily="2" charset="-127"/>
                  <a:ea typeface="한컴산뜻돋움" panose="02000000000000000000" pitchFamily="2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70EFC413-DF59-A8EC-7319-0EAA0A96713E}"/>
                  </a:ext>
                </a:extLst>
              </p:cNvPr>
              <p:cNvSpPr txBox="1"/>
              <p:nvPr/>
            </p:nvSpPr>
            <p:spPr>
              <a:xfrm>
                <a:off x="6202395" y="7821486"/>
                <a:ext cx="19146232" cy="85259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3500" b="1" dirty="0">
                    <a:latin typeface="Times New Roman" panose="02020603050405020304" pitchFamily="18" charset="0"/>
                    <a:ea typeface="바탕체" panose="02030609000101010101" pitchFamily="17" charset="-127"/>
                    <a:cs typeface="Times New Roman" panose="02020603050405020304" pitchFamily="18" charset="0"/>
                  </a:rPr>
                  <a:t> Department of Smart Farm, Jeonbuk National University, Jeonju, 54896, Korea</a:t>
                </a:r>
                <a:endParaRPr lang="ko-KR" altLang="en-US" sz="3500" b="1" dirty="0">
                  <a:latin typeface="Times New Roman" panose="02020603050405020304" pitchFamily="18" charset="0"/>
                  <a:ea typeface="바탕체" panose="02030609000101010101" pitchFamily="17" charset="-127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92C0575D-1050-B605-9E21-78E63C978846}"/>
              </a:ext>
            </a:extLst>
          </p:cNvPr>
          <p:cNvSpPr txBox="1"/>
          <p:nvPr/>
        </p:nvSpPr>
        <p:spPr>
          <a:xfrm>
            <a:off x="397594" y="38897976"/>
            <a:ext cx="31828305" cy="55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259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컴산뜻돋움" panose="02000000000000000000" pitchFamily="2" charset="-127"/>
                <a:ea typeface="한컴산뜻돋움" panose="02000000000000000000" pitchFamily="2" charset="-127"/>
              </a:rPr>
              <a:t>본 연구는 농촌진흥청 연구사업</a:t>
            </a:r>
            <a:r>
              <a:rPr lang="en-US" altLang="ko-KR" sz="259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컴산뜻돋움" panose="02000000000000000000" pitchFamily="2" charset="-127"/>
                <a:ea typeface="한컴산뜻돋움" panose="02000000000000000000" pitchFamily="2" charset="-127"/>
              </a:rPr>
              <a:t>(</a:t>
            </a:r>
            <a:r>
              <a:rPr lang="ko-KR" altLang="en-US" sz="259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컴산뜻돋움" panose="02000000000000000000" pitchFamily="2" charset="-127"/>
                <a:ea typeface="한컴산뜻돋움" panose="02000000000000000000" pitchFamily="2" charset="-127"/>
              </a:rPr>
              <a:t>세부과제번호</a:t>
            </a:r>
            <a:r>
              <a:rPr lang="en-US" altLang="ko-KR" sz="259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컴산뜻돋움" panose="02000000000000000000" pitchFamily="2" charset="-127"/>
                <a:ea typeface="한컴산뜻돋움" panose="02000000000000000000" pitchFamily="2" charset="-127"/>
              </a:rPr>
              <a:t>:PJ017048)</a:t>
            </a:r>
            <a:r>
              <a:rPr lang="ko-KR" altLang="en-US" sz="259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컴산뜻돋움" panose="02000000000000000000" pitchFamily="2" charset="-127"/>
                <a:ea typeface="한컴산뜻돋움" panose="02000000000000000000" pitchFamily="2" charset="-127"/>
              </a:rPr>
              <a:t>과 한국연구재단 이공분야 기초연구사업</a:t>
            </a:r>
            <a:r>
              <a:rPr lang="en-US" altLang="ko-KR" sz="259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컴산뜻돋움" panose="02000000000000000000" pitchFamily="2" charset="-127"/>
                <a:ea typeface="한컴산뜻돋움" panose="02000000000000000000" pitchFamily="2" charset="-127"/>
              </a:rPr>
              <a:t>(</a:t>
            </a:r>
            <a:r>
              <a:rPr lang="ko-KR" altLang="en-US" sz="259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컴산뜻돋움" panose="02000000000000000000" pitchFamily="2" charset="-127"/>
                <a:ea typeface="한컴산뜻돋움" panose="02000000000000000000" pitchFamily="2" charset="-127"/>
              </a:rPr>
              <a:t>과제번호</a:t>
            </a:r>
            <a:r>
              <a:rPr lang="en-US" altLang="ko-KR" sz="259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컴산뜻돋움" panose="02000000000000000000" pitchFamily="2" charset="-127"/>
                <a:ea typeface="한컴산뜻돋움" panose="02000000000000000000" pitchFamily="2" charset="-127"/>
              </a:rPr>
              <a:t>:NRF-2022R1G1A1011147)</a:t>
            </a:r>
            <a:r>
              <a:rPr lang="ko-KR" altLang="en-US" sz="259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컴산뜻돋움" panose="02000000000000000000" pitchFamily="2" charset="-127"/>
                <a:ea typeface="한컴산뜻돋움" panose="02000000000000000000" pitchFamily="2" charset="-127"/>
              </a:rPr>
              <a:t>의 지원에 의해 이루어진 것임</a:t>
            </a:r>
            <a:r>
              <a:rPr lang="en-US" altLang="ko-KR" sz="259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컴산뜻돋움" panose="02000000000000000000" pitchFamily="2" charset="-127"/>
                <a:ea typeface="한컴산뜻돋움" panose="02000000000000000000" pitchFamily="2" charset="-127"/>
              </a:rPr>
              <a:t>.     				 T. 063-270-2557, taegon@jbnu.ac.kr</a:t>
            </a: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9C9FF548-4761-1512-FA82-25525715ED43}"/>
              </a:ext>
            </a:extLst>
          </p:cNvPr>
          <p:cNvGrpSpPr/>
          <p:nvPr/>
        </p:nvGrpSpPr>
        <p:grpSpPr>
          <a:xfrm>
            <a:off x="305212" y="6480735"/>
            <a:ext cx="15652884" cy="4820288"/>
            <a:chOff x="-500769" y="5512489"/>
            <a:chExt cx="11360710" cy="4384303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F0E9C7B8-D341-DDA1-71CB-DECDEC2678A7}"/>
                </a:ext>
              </a:extLst>
            </p:cNvPr>
            <p:cNvSpPr/>
            <p:nvPr/>
          </p:nvSpPr>
          <p:spPr>
            <a:xfrm>
              <a:off x="-447144" y="6032489"/>
              <a:ext cx="11257816" cy="381086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602" baseline="-25000" dirty="0"/>
            </a:p>
          </p:txBody>
        </p:sp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E95AA4ED-1055-D3DB-3177-2286B6D17727}"/>
                </a:ext>
              </a:extLst>
            </p:cNvPr>
            <p:cNvGrpSpPr/>
            <p:nvPr/>
          </p:nvGrpSpPr>
          <p:grpSpPr>
            <a:xfrm>
              <a:off x="-500769" y="5512489"/>
              <a:ext cx="11360710" cy="4384303"/>
              <a:chOff x="2525707" y="5837476"/>
              <a:chExt cx="11360710" cy="4384303"/>
            </a:xfrm>
          </p:grpSpPr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4851C957-F669-7248-54FC-939841CDE213}"/>
                  </a:ext>
                </a:extLst>
              </p:cNvPr>
              <p:cNvSpPr/>
              <p:nvPr/>
            </p:nvSpPr>
            <p:spPr>
              <a:xfrm>
                <a:off x="2525707" y="6374915"/>
                <a:ext cx="11360710" cy="3846864"/>
              </a:xfrm>
              <a:prstGeom prst="rect">
                <a:avLst/>
              </a:prstGeom>
              <a:noFill/>
              <a:ln w="63500" cmpd="sng">
                <a:solidFill>
                  <a:srgbClr val="A62E68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7602" baseline="-25000" dirty="0"/>
              </a:p>
            </p:txBody>
          </p:sp>
          <p:grpSp>
            <p:nvGrpSpPr>
              <p:cNvPr id="82" name="그룹 81">
                <a:extLst>
                  <a:ext uri="{FF2B5EF4-FFF2-40B4-BE49-F238E27FC236}">
                    <a16:creationId xmlns:a16="http://schemas.microsoft.com/office/drawing/2014/main" id="{539BB930-EF29-0B71-5C9E-918520A37E84}"/>
                  </a:ext>
                </a:extLst>
              </p:cNvPr>
              <p:cNvGrpSpPr/>
              <p:nvPr/>
            </p:nvGrpSpPr>
            <p:grpSpPr>
              <a:xfrm>
                <a:off x="2921112" y="5837476"/>
                <a:ext cx="3982703" cy="783246"/>
                <a:chOff x="784867" y="6309709"/>
                <a:chExt cx="4304897" cy="846608"/>
              </a:xfrm>
            </p:grpSpPr>
            <p:sp>
              <p:nvSpPr>
                <p:cNvPr id="52" name="사각형: 둥근 모서리 51">
                  <a:extLst>
                    <a:ext uri="{FF2B5EF4-FFF2-40B4-BE49-F238E27FC236}">
                      <a16:creationId xmlns:a16="http://schemas.microsoft.com/office/drawing/2014/main" id="{06E6B487-2085-5D8A-8B74-E77C50E86D6A}"/>
                    </a:ext>
                  </a:extLst>
                </p:cNvPr>
                <p:cNvSpPr/>
                <p:nvPr/>
              </p:nvSpPr>
              <p:spPr>
                <a:xfrm>
                  <a:off x="784867" y="6350678"/>
                  <a:ext cx="4304897" cy="787248"/>
                </a:xfrm>
                <a:prstGeom prst="roundRect">
                  <a:avLst/>
                </a:prstGeom>
                <a:solidFill>
                  <a:srgbClr val="A62E68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4996" baseline="-25000" dirty="0"/>
                </a:p>
              </p:txBody>
            </p:sp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0E5C44CF-FE4E-6294-63F4-D171D1F49730}"/>
                    </a:ext>
                  </a:extLst>
                </p:cNvPr>
                <p:cNvSpPr txBox="1"/>
                <p:nvPr/>
              </p:nvSpPr>
              <p:spPr>
                <a:xfrm>
                  <a:off x="1270015" y="6309709"/>
                  <a:ext cx="3455173" cy="84660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4996" b="1" dirty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INTRODUCTION</a:t>
                  </a:r>
                  <a:endParaRPr lang="ko-KR" altLang="en-US" sz="4996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</p:grpSp>
      </p:grp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EBD03E66-7FBD-809C-3267-B9E7B15DCF65}"/>
              </a:ext>
            </a:extLst>
          </p:cNvPr>
          <p:cNvGrpSpPr/>
          <p:nvPr/>
        </p:nvGrpSpPr>
        <p:grpSpPr>
          <a:xfrm>
            <a:off x="305212" y="34823641"/>
            <a:ext cx="31859170" cy="4016107"/>
            <a:chOff x="2500411" y="34559152"/>
            <a:chExt cx="27397432" cy="3666705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A10024F9-F308-6376-A5E4-D60E168A444C}"/>
                </a:ext>
              </a:extLst>
            </p:cNvPr>
            <p:cNvSpPr/>
            <p:nvPr/>
          </p:nvSpPr>
          <p:spPr>
            <a:xfrm>
              <a:off x="2526954" y="35491802"/>
              <a:ext cx="27370889" cy="273405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602" dirty="0"/>
            </a:p>
          </p:txBody>
        </p:sp>
        <p:grpSp>
          <p:nvGrpSpPr>
            <p:cNvPr id="103" name="그룹 102">
              <a:extLst>
                <a:ext uri="{FF2B5EF4-FFF2-40B4-BE49-F238E27FC236}">
                  <a16:creationId xmlns:a16="http://schemas.microsoft.com/office/drawing/2014/main" id="{9DE22D94-FC74-2416-2FEA-36E433E9FB44}"/>
                </a:ext>
              </a:extLst>
            </p:cNvPr>
            <p:cNvGrpSpPr/>
            <p:nvPr/>
          </p:nvGrpSpPr>
          <p:grpSpPr>
            <a:xfrm>
              <a:off x="2500411" y="34559152"/>
              <a:ext cx="27351797" cy="3629405"/>
              <a:chOff x="273334" y="37724484"/>
              <a:chExt cx="29564502" cy="3202523"/>
            </a:xfrm>
          </p:grpSpPr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F6E51DB2-08D8-2296-18E5-E06DCD80E5B9}"/>
                  </a:ext>
                </a:extLst>
              </p:cNvPr>
              <p:cNvSpPr/>
              <p:nvPr/>
            </p:nvSpPr>
            <p:spPr>
              <a:xfrm>
                <a:off x="273334" y="38325377"/>
                <a:ext cx="29564502" cy="2601630"/>
              </a:xfrm>
              <a:prstGeom prst="rect">
                <a:avLst/>
              </a:prstGeom>
              <a:noFill/>
              <a:ln w="63500" cmpd="sng">
                <a:solidFill>
                  <a:srgbClr val="A62E68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7602" dirty="0"/>
              </a:p>
            </p:txBody>
          </p:sp>
          <p:grpSp>
            <p:nvGrpSpPr>
              <p:cNvPr id="91" name="그룹 90">
                <a:extLst>
                  <a:ext uri="{FF2B5EF4-FFF2-40B4-BE49-F238E27FC236}">
                    <a16:creationId xmlns:a16="http://schemas.microsoft.com/office/drawing/2014/main" id="{981FF7E6-295C-03C5-B85F-87584211DA06}"/>
                  </a:ext>
                </a:extLst>
              </p:cNvPr>
              <p:cNvGrpSpPr/>
              <p:nvPr/>
            </p:nvGrpSpPr>
            <p:grpSpPr>
              <a:xfrm>
                <a:off x="1057268" y="37724484"/>
                <a:ext cx="4310525" cy="890262"/>
                <a:chOff x="1115637" y="38037209"/>
                <a:chExt cx="4310525" cy="890262"/>
              </a:xfrm>
            </p:grpSpPr>
            <p:sp>
              <p:nvSpPr>
                <p:cNvPr id="76" name="사각형: 둥근 모서리 75">
                  <a:extLst>
                    <a:ext uri="{FF2B5EF4-FFF2-40B4-BE49-F238E27FC236}">
                      <a16:creationId xmlns:a16="http://schemas.microsoft.com/office/drawing/2014/main" id="{16F1B696-5AA9-A9D5-9EB6-762413045C3C}"/>
                    </a:ext>
                  </a:extLst>
                </p:cNvPr>
                <p:cNvSpPr/>
                <p:nvPr/>
              </p:nvSpPr>
              <p:spPr>
                <a:xfrm>
                  <a:off x="1115637" y="38037209"/>
                  <a:ext cx="4310525" cy="890262"/>
                </a:xfrm>
                <a:prstGeom prst="roundRect">
                  <a:avLst/>
                </a:prstGeom>
                <a:solidFill>
                  <a:srgbClr val="A62E68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4996" dirty="0"/>
                </a:p>
              </p:txBody>
            </p:sp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705F3C47-1D03-16B8-CD81-C082839D79D0}"/>
                    </a:ext>
                  </a:extLst>
                </p:cNvPr>
                <p:cNvSpPr txBox="1"/>
                <p:nvPr/>
              </p:nvSpPr>
              <p:spPr>
                <a:xfrm>
                  <a:off x="1544145" y="38117633"/>
                  <a:ext cx="3688576" cy="75984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4996" b="1" dirty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CONCLUSION</a:t>
                  </a:r>
                  <a:endParaRPr lang="ko-KR" altLang="en-US" sz="4996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</p:grp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D4F9E22D-4BD4-6B95-F4D3-4E22496F2604}"/>
              </a:ext>
            </a:extLst>
          </p:cNvPr>
          <p:cNvSpPr txBox="1"/>
          <p:nvPr/>
        </p:nvSpPr>
        <p:spPr>
          <a:xfrm>
            <a:off x="222502" y="104361"/>
            <a:ext cx="3669784" cy="5482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962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컴산뜻돋움" panose="02000000000000000000" pitchFamily="2" charset="-127"/>
                <a:ea typeface="한컴산뜻돋움" panose="02000000000000000000" pitchFamily="2" charset="-127"/>
              </a:rPr>
              <a:t>P-5-355</a:t>
            </a:r>
            <a:endParaRPr lang="ko-KR" altLang="en-US" sz="2962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grpSp>
        <p:nvGrpSpPr>
          <p:cNvPr id="128" name="그룹 127">
            <a:extLst>
              <a:ext uri="{FF2B5EF4-FFF2-40B4-BE49-F238E27FC236}">
                <a16:creationId xmlns:a16="http://schemas.microsoft.com/office/drawing/2014/main" id="{92156D30-F651-E9CB-FD98-8EC948D7E655}"/>
              </a:ext>
            </a:extLst>
          </p:cNvPr>
          <p:cNvGrpSpPr/>
          <p:nvPr/>
        </p:nvGrpSpPr>
        <p:grpSpPr>
          <a:xfrm>
            <a:off x="312370" y="11642871"/>
            <a:ext cx="15721012" cy="23020992"/>
            <a:chOff x="2547274" y="5582380"/>
            <a:chExt cx="11463217" cy="22739415"/>
          </a:xfrm>
        </p:grpSpPr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1CBBB475-F841-5543-0FDD-6D73EAE54ECA}"/>
                </a:ext>
              </a:extLst>
            </p:cNvPr>
            <p:cNvSpPr/>
            <p:nvPr/>
          </p:nvSpPr>
          <p:spPr>
            <a:xfrm>
              <a:off x="2547274" y="6374913"/>
              <a:ext cx="11463217" cy="21946882"/>
            </a:xfrm>
            <a:prstGeom prst="rect">
              <a:avLst/>
            </a:prstGeom>
            <a:noFill/>
            <a:ln w="63500" cmpd="sng">
              <a:solidFill>
                <a:srgbClr val="A62E68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602" dirty="0"/>
            </a:p>
          </p:txBody>
        </p:sp>
        <p:grpSp>
          <p:nvGrpSpPr>
            <p:cNvPr id="137" name="그룹 136">
              <a:extLst>
                <a:ext uri="{FF2B5EF4-FFF2-40B4-BE49-F238E27FC236}">
                  <a16:creationId xmlns:a16="http://schemas.microsoft.com/office/drawing/2014/main" id="{B9D61309-940A-20A5-8615-BA72B01FCAB3}"/>
                </a:ext>
              </a:extLst>
            </p:cNvPr>
            <p:cNvGrpSpPr/>
            <p:nvPr/>
          </p:nvGrpSpPr>
          <p:grpSpPr>
            <a:xfrm>
              <a:off x="5607346" y="5582380"/>
              <a:ext cx="5584904" cy="996595"/>
              <a:chOff x="3688413" y="6033980"/>
              <a:chExt cx="6036709" cy="1077217"/>
            </a:xfrm>
          </p:grpSpPr>
          <p:sp>
            <p:nvSpPr>
              <p:cNvPr id="138" name="사각형: 둥근 모서리 137">
                <a:extLst>
                  <a:ext uri="{FF2B5EF4-FFF2-40B4-BE49-F238E27FC236}">
                    <a16:creationId xmlns:a16="http://schemas.microsoft.com/office/drawing/2014/main" id="{C9E59943-A2E4-4EBA-391F-93432CE85717}"/>
                  </a:ext>
                </a:extLst>
              </p:cNvPr>
              <p:cNvSpPr/>
              <p:nvPr/>
            </p:nvSpPr>
            <p:spPr>
              <a:xfrm>
                <a:off x="3688413" y="6033980"/>
                <a:ext cx="6036709" cy="1077217"/>
              </a:xfrm>
              <a:prstGeom prst="roundRect">
                <a:avLst/>
              </a:prstGeom>
              <a:solidFill>
                <a:srgbClr val="A62E68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4996" dirty="0"/>
              </a:p>
            </p:txBody>
          </p:sp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3059EBBD-D905-360A-9CFC-1B4E18DA2D55}"/>
                  </a:ext>
                </a:extLst>
              </p:cNvPr>
              <p:cNvSpPr txBox="1"/>
              <p:nvPr/>
            </p:nvSpPr>
            <p:spPr>
              <a:xfrm>
                <a:off x="4304634" y="6102251"/>
                <a:ext cx="5420488" cy="9261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4996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MATERIAL &amp; METHODS</a:t>
                </a:r>
                <a:endParaRPr lang="ko-KR" altLang="en-US" sz="4996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</p:grpSp>
      <p:sp>
        <p:nvSpPr>
          <p:cNvPr id="183" name="TextBox 182">
            <a:extLst>
              <a:ext uri="{FF2B5EF4-FFF2-40B4-BE49-F238E27FC236}">
                <a16:creationId xmlns:a16="http://schemas.microsoft.com/office/drawing/2014/main" id="{13AA0141-25C1-5CD0-162A-D2067D4962D1}"/>
              </a:ext>
            </a:extLst>
          </p:cNvPr>
          <p:cNvSpPr txBox="1"/>
          <p:nvPr/>
        </p:nvSpPr>
        <p:spPr>
          <a:xfrm>
            <a:off x="27914224" y="1523850"/>
            <a:ext cx="4498289" cy="14434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ko-KR" sz="2500" b="1" dirty="0">
                <a:solidFill>
                  <a:srgbClr val="231F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2022</a:t>
            </a:r>
            <a:r>
              <a:rPr lang="ko-KR" altLang="en-US" sz="2500" b="1" dirty="0">
                <a:solidFill>
                  <a:srgbClr val="231F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년 추계학술발표회</a:t>
            </a:r>
            <a:endParaRPr lang="en-US" altLang="ko-KR" sz="2500" b="1" dirty="0">
              <a:solidFill>
                <a:srgbClr val="231F2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just">
              <a:lnSpc>
                <a:spcPct val="120000"/>
              </a:lnSpc>
            </a:pPr>
            <a:r>
              <a:rPr lang="en-US" altLang="ko-KR" sz="2500" b="1" dirty="0">
                <a:solidFill>
                  <a:srgbClr val="231F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2022.11.2(</a:t>
            </a:r>
            <a:r>
              <a:rPr lang="ko-KR" altLang="en-US" sz="2500" b="1" dirty="0">
                <a:solidFill>
                  <a:srgbClr val="231F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수</a:t>
            </a:r>
            <a:r>
              <a:rPr lang="en-US" altLang="ko-KR" sz="2500" b="1" dirty="0">
                <a:solidFill>
                  <a:srgbClr val="231F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 ~ 5(</a:t>
            </a:r>
            <a:r>
              <a:rPr lang="ko-KR" altLang="en-US" sz="2500" b="1" dirty="0">
                <a:solidFill>
                  <a:srgbClr val="231F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토</a:t>
            </a:r>
            <a:r>
              <a:rPr lang="en-US" altLang="ko-KR" sz="2500" b="1" dirty="0">
                <a:solidFill>
                  <a:srgbClr val="231F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 </a:t>
            </a:r>
          </a:p>
          <a:p>
            <a:pPr algn="just">
              <a:lnSpc>
                <a:spcPct val="120000"/>
              </a:lnSpc>
            </a:pPr>
            <a:r>
              <a:rPr lang="ko-KR" altLang="en-US" sz="2500" b="1" dirty="0">
                <a:solidFill>
                  <a:srgbClr val="231F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제주국제컨벤션센터 </a:t>
            </a:r>
            <a:r>
              <a:rPr lang="en-US" altLang="ko-KR" sz="2500" b="1" dirty="0">
                <a:solidFill>
                  <a:srgbClr val="231F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(ICC JEJU)</a:t>
            </a:r>
            <a:endParaRPr lang="ko-KR" altLang="en-US" sz="2500" b="1" dirty="0">
              <a:solidFill>
                <a:srgbClr val="231F2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6" name="그림 105">
            <a:extLst>
              <a:ext uri="{FF2B5EF4-FFF2-40B4-BE49-F238E27FC236}">
                <a16:creationId xmlns:a16="http://schemas.microsoft.com/office/drawing/2014/main" id="{3EC06F91-C8BD-4FF3-3B2E-1B0259A99F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39175" y="6424468"/>
            <a:ext cx="464753" cy="464753"/>
          </a:xfrm>
          <a:prstGeom prst="rect">
            <a:avLst/>
          </a:prstGeom>
        </p:spPr>
      </p:pic>
      <p:sp>
        <p:nvSpPr>
          <p:cNvPr id="107" name="TextBox 106">
            <a:extLst>
              <a:ext uri="{FF2B5EF4-FFF2-40B4-BE49-F238E27FC236}">
                <a16:creationId xmlns:a16="http://schemas.microsoft.com/office/drawing/2014/main" id="{4F55542D-8ABE-77BF-CC94-CEA742803697}"/>
              </a:ext>
            </a:extLst>
          </p:cNvPr>
          <p:cNvSpPr txBox="1"/>
          <p:nvPr/>
        </p:nvSpPr>
        <p:spPr>
          <a:xfrm>
            <a:off x="29067322" y="6492740"/>
            <a:ext cx="2857500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F6503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https://github.com/ffe4el</a:t>
            </a:r>
            <a:endParaRPr lang="ko-KR" altLang="en-US" sz="2000" dirty="0">
              <a:solidFill>
                <a:srgbClr val="F6503B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전북대학교 고창캠퍼스, '한옥건축기술 인력양성' 모집···내달 5 ...">
            <a:extLst>
              <a:ext uri="{FF2B5EF4-FFF2-40B4-BE49-F238E27FC236}">
                <a16:creationId xmlns:a16="http://schemas.microsoft.com/office/drawing/2014/main" id="{703CBD88-0DD1-AEA9-A718-DE486775ED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002" y="1226650"/>
            <a:ext cx="5507206" cy="4643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94956A3-AA96-C8B1-6B15-F0A53E6782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846429" y="111873"/>
            <a:ext cx="5557621" cy="135941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344159A-0AFB-0E91-8D9A-EA1C1B04BC08}"/>
              </a:ext>
            </a:extLst>
          </p:cNvPr>
          <p:cNvSpPr txBox="1"/>
          <p:nvPr/>
        </p:nvSpPr>
        <p:spPr>
          <a:xfrm>
            <a:off x="555508" y="16134097"/>
            <a:ext cx="15226117" cy="59166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  <a:defRPr/>
            </a:pPr>
            <a:r>
              <a:rPr lang="en-US" altLang="ko-KR" sz="3500" b="1" dirty="0">
                <a:solidFill>
                  <a:srgbClr val="6C1E43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	We Use 2</a:t>
            </a:r>
            <a:r>
              <a:rPr lang="ko-KR" altLang="en-US" sz="3500" b="1" dirty="0">
                <a:solidFill>
                  <a:srgbClr val="6C1E43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 </a:t>
            </a:r>
            <a:r>
              <a:rPr lang="en-US" altLang="ko-KR" sz="3500" b="1" dirty="0">
                <a:solidFill>
                  <a:srgbClr val="6C1E43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Arduino</a:t>
            </a:r>
          </a:p>
          <a:p>
            <a:pPr algn="just">
              <a:lnSpc>
                <a:spcPct val="125000"/>
              </a:lnSpc>
              <a:defRPr/>
            </a:pP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환경 제어 알고리즘을 연구하기 위해선 새로운 모듈이 추가될 수도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,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제거되야 할 수도 있기 때문에 탈부착에 용이한 </a:t>
            </a:r>
            <a:r>
              <a:rPr lang="ko-KR" altLang="en-US" sz="3000" b="1" dirty="0" err="1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아두이노를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 사용하였다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.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실시간으로 환경 값을 받아 오면서 환경 조절 장치를 제어하도록 신호를 보내줘야 되기 때문에 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INPUT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과 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OUTPUT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의 신호가 동시다발적으로 실행되어야 한다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. </a:t>
            </a:r>
            <a:r>
              <a:rPr lang="ko-KR" altLang="en-US" sz="3000" b="1" dirty="0" err="1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아두이노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 메가로 시도해보았으나 매초마다 해당 과정이 반복되어야 했기 때문에 딜레이 이슈가 발생하였다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. (Fig4.)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이를 보완하기 위해 실시간으로 값을 받아와야 하는 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INPUT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 소프트웨어는 </a:t>
            </a:r>
            <a:r>
              <a:rPr lang="ko-KR" altLang="en-US" sz="3000" b="1" dirty="0" err="1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아두이노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 메가에 구축하여 센서들을 연결하였고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,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환경조건을 제어하기 위한 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OUTPUT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소프트웨어는 </a:t>
            </a:r>
            <a:r>
              <a:rPr lang="ko-KR" altLang="en-US" sz="3000" b="1" dirty="0" err="1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아두이노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 </a:t>
            </a:r>
            <a:r>
              <a:rPr lang="ko-KR" altLang="en-US" sz="3000" b="1" dirty="0" err="1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우노에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 구축하여 조절  장치들을 부착하였다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.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 </a:t>
            </a:r>
            <a:endParaRPr lang="ko-KR" altLang="ko-KR" sz="3000" b="1" dirty="0">
              <a:latin typeface="한컴산뜻돋움" panose="02000000000000000000" pitchFamily="2" charset="-127"/>
              <a:ea typeface="한컴산뜻돋움" panose="02000000000000000000" pitchFamily="2" charset="-127"/>
              <a:cs typeface="Arial Unicode MS" panose="020B0604020202020204" pitchFamily="50" charset="-127"/>
            </a:endParaRPr>
          </a:p>
          <a:p>
            <a:pPr>
              <a:lnSpc>
                <a:spcPct val="125000"/>
              </a:lnSpc>
              <a:defRPr/>
            </a:pPr>
            <a:endParaRPr lang="en-US" altLang="ko-KR" sz="3000" b="1" dirty="0">
              <a:ea typeface="한컴산뜻돋움" panose="02000000000000000000" pitchFamily="2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7ACD6CA-3DEB-CE91-46E5-BE3F5C3B89C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0616" r="6304" b="13984"/>
          <a:stretch/>
        </p:blipFill>
        <p:spPr>
          <a:xfrm>
            <a:off x="16839605" y="28288336"/>
            <a:ext cx="8621762" cy="486092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F2F1E61-B806-AA62-6672-D52228D6A35A}"/>
              </a:ext>
            </a:extLst>
          </p:cNvPr>
          <p:cNvSpPr txBox="1"/>
          <p:nvPr/>
        </p:nvSpPr>
        <p:spPr>
          <a:xfrm>
            <a:off x="25859092" y="33621525"/>
            <a:ext cx="4984626" cy="5784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ko-KR" sz="2800" b="1" dirty="0">
                <a:ea typeface="한컴산뜻돋움" panose="02000000000000000000" pitchFamily="2" charset="-127"/>
                <a:cs typeface="Arial Unicode MS" panose="020B0600000101010101" charset="-127"/>
              </a:rPr>
              <a:t>Fig7.  </a:t>
            </a:r>
            <a:r>
              <a:rPr lang="ko-KR" altLang="en-US" sz="2800" b="1" dirty="0">
                <a:ea typeface="한컴산뜻돋움" panose="02000000000000000000" pitchFamily="2" charset="-127"/>
                <a:cs typeface="Arial Unicode MS" panose="020B0600000101010101" charset="-127"/>
              </a:rPr>
              <a:t>미니챔버</a:t>
            </a:r>
            <a:endParaRPr lang="en-US" altLang="ko-KR" sz="2800" b="1" dirty="0">
              <a:ea typeface="한컴산뜻돋움" panose="02000000000000000000" pitchFamily="2" charset="-127"/>
              <a:cs typeface="Arial Unicode MS" panose="020B0600000101010101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C21FA2-AB85-51C8-13D5-6ED26A2B0DDE}"/>
              </a:ext>
            </a:extLst>
          </p:cNvPr>
          <p:cNvSpPr txBox="1"/>
          <p:nvPr/>
        </p:nvSpPr>
        <p:spPr>
          <a:xfrm>
            <a:off x="17251777" y="33648141"/>
            <a:ext cx="4984626" cy="5784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ko-KR" sz="2800" b="1" dirty="0">
                <a:ea typeface="한컴산뜻돋움" panose="02000000000000000000" pitchFamily="2" charset="-127"/>
                <a:cs typeface="Arial Unicode MS" panose="020B0600000101010101" charset="-127"/>
              </a:rPr>
              <a:t>Fig6.  </a:t>
            </a:r>
            <a:r>
              <a:rPr lang="ko-KR" altLang="en-US" sz="2800" b="1" dirty="0">
                <a:ea typeface="한컴산뜻돋움" panose="02000000000000000000" pitchFamily="2" charset="-127"/>
                <a:cs typeface="Arial Unicode MS" panose="020B0600000101010101" charset="-127"/>
              </a:rPr>
              <a:t>미니챔버 설계도</a:t>
            </a:r>
            <a:endParaRPr lang="en-US" altLang="ko-KR" sz="2800" b="1" dirty="0">
              <a:ea typeface="한컴산뜻돋움" panose="02000000000000000000" pitchFamily="2" charset="-127"/>
              <a:cs typeface="Arial Unicode MS" panose="020B0600000101010101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7E7605E-337F-E884-85B2-E4749461C2A3}"/>
              </a:ext>
            </a:extLst>
          </p:cNvPr>
          <p:cNvGrpSpPr/>
          <p:nvPr/>
        </p:nvGrpSpPr>
        <p:grpSpPr>
          <a:xfrm>
            <a:off x="636204" y="21874471"/>
            <a:ext cx="4935173" cy="4266930"/>
            <a:chOff x="21072846" y="17028162"/>
            <a:chExt cx="5636462" cy="5413418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1D7D68A-2E3D-C79B-DB7F-6E68CFA0E343}"/>
                </a:ext>
              </a:extLst>
            </p:cNvPr>
            <p:cNvSpPr txBox="1"/>
            <p:nvPr/>
          </p:nvSpPr>
          <p:spPr>
            <a:xfrm>
              <a:off x="24766106" y="18376360"/>
              <a:ext cx="1943202" cy="3799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  <a:defRPr/>
              </a:pPr>
              <a:r>
                <a:rPr lang="ko-KR" altLang="en-US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한컴산뜻돋움" panose="02000000000000000000" pitchFamily="2" charset="-127"/>
                  <a:cs typeface="Arial Unicode MS" panose="020B0600000101010101" charset="-127"/>
                </a:rPr>
                <a:t>이산화탄소 센서</a:t>
              </a:r>
              <a:endParaRPr lang="en-US" altLang="ko-KR" sz="1600" b="1" dirty="0">
                <a:solidFill>
                  <a:schemeClr val="tx1">
                    <a:lumMod val="50000"/>
                    <a:lumOff val="50000"/>
                  </a:schemeClr>
                </a:solidFill>
                <a:ea typeface="한컴산뜻돋움" panose="02000000000000000000" pitchFamily="2" charset="-127"/>
                <a:cs typeface="Arial Unicode MS" panose="020B0600000101010101" charset="-127"/>
              </a:endParaRP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1DB5C6AD-4BD6-5F2F-CB02-9ABF92511ED7}"/>
                </a:ext>
              </a:extLst>
            </p:cNvPr>
            <p:cNvGrpSpPr/>
            <p:nvPr/>
          </p:nvGrpSpPr>
          <p:grpSpPr>
            <a:xfrm>
              <a:off x="21072846" y="17028162"/>
              <a:ext cx="5395687" cy="5413418"/>
              <a:chOff x="21072846" y="17028162"/>
              <a:chExt cx="5395687" cy="5413418"/>
            </a:xfrm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E7F9009B-F3F1-53F2-95EE-9A6172F3AC88}"/>
                  </a:ext>
                </a:extLst>
              </p:cNvPr>
              <p:cNvGrpSpPr/>
              <p:nvPr/>
            </p:nvGrpSpPr>
            <p:grpSpPr>
              <a:xfrm>
                <a:off x="21072846" y="17028162"/>
                <a:ext cx="5395687" cy="5413418"/>
                <a:chOff x="16069678" y="17329317"/>
                <a:chExt cx="5395687" cy="5413418"/>
              </a:xfrm>
            </p:grpSpPr>
            <p:pic>
              <p:nvPicPr>
                <p:cNvPr id="17" name="그림 16">
                  <a:extLst>
                    <a:ext uri="{FF2B5EF4-FFF2-40B4-BE49-F238E27FC236}">
                      <a16:creationId xmlns:a16="http://schemas.microsoft.com/office/drawing/2014/main" id="{E896C4BB-52E7-02C0-255C-989A0660CED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6823165" y="21167358"/>
                  <a:ext cx="2191314" cy="1575377"/>
                </a:xfrm>
                <a:prstGeom prst="rect">
                  <a:avLst/>
                </a:prstGeom>
              </p:spPr>
            </p:pic>
            <p:pic>
              <p:nvPicPr>
                <p:cNvPr id="18" name="그림 17">
                  <a:extLst>
                    <a:ext uri="{FF2B5EF4-FFF2-40B4-BE49-F238E27FC236}">
                      <a16:creationId xmlns:a16="http://schemas.microsoft.com/office/drawing/2014/main" id="{52495FE9-7411-0362-04EA-C4BA7D0D773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9900362" y="17329317"/>
                  <a:ext cx="1335588" cy="1335587"/>
                </a:xfrm>
                <a:prstGeom prst="rect">
                  <a:avLst/>
                </a:prstGeom>
              </p:spPr>
            </p:pic>
            <p:pic>
              <p:nvPicPr>
                <p:cNvPr id="20" name="그림 19">
                  <a:extLst>
                    <a:ext uri="{FF2B5EF4-FFF2-40B4-BE49-F238E27FC236}">
                      <a16:creationId xmlns:a16="http://schemas.microsoft.com/office/drawing/2014/main" id="{B75EB231-6A2C-658E-EE03-013F325EC1B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6069678" y="17556534"/>
                  <a:ext cx="1790833" cy="1363475"/>
                </a:xfrm>
                <a:prstGeom prst="rect">
                  <a:avLst/>
                </a:prstGeom>
              </p:spPr>
            </p:pic>
            <p:pic>
              <p:nvPicPr>
                <p:cNvPr id="22" name="그림 21">
                  <a:extLst>
                    <a:ext uri="{FF2B5EF4-FFF2-40B4-BE49-F238E27FC236}">
                      <a16:creationId xmlns:a16="http://schemas.microsoft.com/office/drawing/2014/main" id="{3984534F-527F-8CA5-CF58-C0E51C5DC1A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/>
                <a:srcRect l="3836"/>
                <a:stretch/>
              </p:blipFill>
              <p:spPr>
                <a:xfrm>
                  <a:off x="17998343" y="17558615"/>
                  <a:ext cx="1382949" cy="1415471"/>
                </a:xfrm>
                <a:prstGeom prst="rect">
                  <a:avLst/>
                </a:prstGeom>
              </p:spPr>
            </p:pic>
            <p:pic>
              <p:nvPicPr>
                <p:cNvPr id="23" name="그림 22">
                  <a:extLst>
                    <a:ext uri="{FF2B5EF4-FFF2-40B4-BE49-F238E27FC236}">
                      <a16:creationId xmlns:a16="http://schemas.microsoft.com/office/drawing/2014/main" id="{0C2009CE-72FC-9D5A-01D7-24FDC3BC9F8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9640614" y="21121533"/>
                  <a:ext cx="1322499" cy="1579297"/>
                </a:xfrm>
                <a:prstGeom prst="rect">
                  <a:avLst/>
                </a:prstGeom>
              </p:spPr>
            </p:pic>
            <p:pic>
              <p:nvPicPr>
                <p:cNvPr id="24" name="그림 23">
                  <a:extLst>
                    <a:ext uri="{FF2B5EF4-FFF2-40B4-BE49-F238E27FC236}">
                      <a16:creationId xmlns:a16="http://schemas.microsoft.com/office/drawing/2014/main" id="{03FD6CCA-C6CA-9BD5-282B-4C2C4E5041E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6295128" y="19139648"/>
                  <a:ext cx="1272758" cy="1673439"/>
                </a:xfrm>
                <a:prstGeom prst="rect">
                  <a:avLst/>
                </a:prstGeom>
              </p:spPr>
            </p:pic>
            <p:pic>
              <p:nvPicPr>
                <p:cNvPr id="25" name="그림 24">
                  <a:extLst>
                    <a:ext uri="{FF2B5EF4-FFF2-40B4-BE49-F238E27FC236}">
                      <a16:creationId xmlns:a16="http://schemas.microsoft.com/office/drawing/2014/main" id="{64D0AD5E-4C0A-B0F4-030E-42AA2138A72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9551958" y="19327255"/>
                  <a:ext cx="1913407" cy="1400664"/>
                </a:xfrm>
                <a:prstGeom prst="rect">
                  <a:avLst/>
                </a:prstGeom>
              </p:spPr>
            </p:pic>
            <p:pic>
              <p:nvPicPr>
                <p:cNvPr id="27" name="Picture 2" descr="Ds3231 At24c32 Iic Rtc 모듈 시계 타이머 메모리 모듈 Beats 교체 Ds1307 I2c Rtc 보드 Arduino  - Buy Ds3231 At24c32,Ds3231 At24c32 Rtc 모듈,Ds3231 At24c32 Iic Rtc 시계 타이머  메모리 모듈 Product on">
                  <a:extLst>
                    <a:ext uri="{FF2B5EF4-FFF2-40B4-BE49-F238E27FC236}">
                      <a16:creationId xmlns:a16="http://schemas.microsoft.com/office/drawing/2014/main" id="{E8C91F9D-BA5B-6EFC-C5D5-6DD643EF406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7818146" y="18979986"/>
                  <a:ext cx="1664652" cy="166465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255E55D-ED14-72C3-6FDB-CECC7B216F11}"/>
                  </a:ext>
                </a:extLst>
              </p:cNvPr>
              <p:cNvSpPr txBox="1"/>
              <p:nvPr/>
            </p:nvSpPr>
            <p:spPr>
              <a:xfrm>
                <a:off x="23210765" y="20211520"/>
                <a:ext cx="1382949" cy="4211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  <a:defRPr/>
                </a:pPr>
                <a:r>
                  <a:rPr lang="ko-KR" altLang="en-US" sz="16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ea typeface="한컴산뜻돋움" panose="02000000000000000000" pitchFamily="2" charset="-127"/>
                  </a:rPr>
                  <a:t>시계</a:t>
                </a:r>
                <a:r>
                  <a:rPr lang="en-US" altLang="ko-KR" sz="16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ea typeface="한컴산뜻돋움" panose="02000000000000000000" pitchFamily="2" charset="-127"/>
                  </a:rPr>
                  <a:t>(RTC)</a:t>
                </a:r>
                <a:endParaRPr lang="en-US" altLang="ko-KR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한컴산뜻돋움" panose="02000000000000000000" pitchFamily="2" charset="-127"/>
                  <a:cs typeface="Arial Unicode MS" panose="020B0600000101010101" charset="-127"/>
                </a:endParaRPr>
              </a:p>
            </p:txBody>
          </p:sp>
        </p:grp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CAC75526-8D19-C913-55AC-41402DF1DC32}"/>
              </a:ext>
            </a:extLst>
          </p:cNvPr>
          <p:cNvSpPr txBox="1"/>
          <p:nvPr/>
        </p:nvSpPr>
        <p:spPr>
          <a:xfrm>
            <a:off x="1267364" y="26371742"/>
            <a:ext cx="4984626" cy="5200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ko-KR" sz="2500" b="1" dirty="0">
                <a:ea typeface="한컴산뜻돋움" panose="02000000000000000000" pitchFamily="2" charset="-127"/>
                <a:cs typeface="Arial Unicode MS" panose="020B0600000101010101" charset="-127"/>
              </a:rPr>
              <a:t>Fig1. </a:t>
            </a:r>
            <a:r>
              <a:rPr lang="ko-KR" altLang="en-US" sz="2500" b="1" dirty="0">
                <a:ea typeface="한컴산뜻돋움" panose="02000000000000000000" pitchFamily="2" charset="-127"/>
                <a:cs typeface="Arial Unicode MS" panose="020B0600000101010101" charset="-127"/>
              </a:rPr>
              <a:t>센서 및 제어 장치</a:t>
            </a:r>
            <a:endParaRPr lang="en-US" altLang="ko-KR" sz="2500" b="1" dirty="0">
              <a:ea typeface="한컴산뜻돋움" panose="02000000000000000000" pitchFamily="2" charset="-127"/>
              <a:cs typeface="Arial Unicode MS" panose="020B0600000101010101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C1B957F-78A4-88E0-C12B-C793F4ADE83A}"/>
              </a:ext>
            </a:extLst>
          </p:cNvPr>
          <p:cNvSpPr txBox="1"/>
          <p:nvPr/>
        </p:nvSpPr>
        <p:spPr>
          <a:xfrm>
            <a:off x="7829528" y="26334172"/>
            <a:ext cx="8621761" cy="5200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ko-KR" altLang="en-US" sz="2500" b="1" dirty="0">
                <a:ea typeface="한컴산뜻돋움" panose="02000000000000000000" pitchFamily="2" charset="-127"/>
                <a:cs typeface="Arial Unicode MS" panose="020B0600000101010101" charset="-127"/>
              </a:rPr>
              <a:t>↘  </a:t>
            </a:r>
            <a:r>
              <a:rPr lang="en-US" altLang="ko-KR" sz="2500" b="1" dirty="0">
                <a:ea typeface="한컴산뜻돋움" panose="02000000000000000000" pitchFamily="2" charset="-127"/>
                <a:cs typeface="Arial Unicode MS" panose="020B0600000101010101" charset="-127"/>
              </a:rPr>
              <a:t>Fig2. </a:t>
            </a:r>
            <a:r>
              <a:rPr lang="ko-KR" altLang="en-US" sz="2500" b="1" dirty="0">
                <a:ea typeface="한컴산뜻돋움" panose="02000000000000000000" pitchFamily="2" charset="-127"/>
                <a:cs typeface="Arial Unicode MS" panose="020B0600000101010101" charset="-127"/>
              </a:rPr>
              <a:t>시스템 구성 및 정보 흐름도</a:t>
            </a:r>
            <a:endParaRPr lang="en-US" altLang="ko-KR" sz="2500" b="1" dirty="0">
              <a:ea typeface="한컴산뜻돋움" panose="02000000000000000000" pitchFamily="2" charset="-127"/>
              <a:cs typeface="Arial Unicode MS" panose="020B0600000101010101" charset="-127"/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71FC443A-B140-2722-09AC-A9E63752B7FC}"/>
              </a:ext>
            </a:extLst>
          </p:cNvPr>
          <p:cNvGrpSpPr/>
          <p:nvPr/>
        </p:nvGrpSpPr>
        <p:grpSpPr>
          <a:xfrm>
            <a:off x="5846429" y="21481194"/>
            <a:ext cx="8876171" cy="4767231"/>
            <a:chOff x="22170722" y="19473664"/>
            <a:chExt cx="8742962" cy="4695687"/>
          </a:xfrm>
        </p:grpSpPr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ADC0C123-C199-3D84-1585-CA38C0D0C3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09" t="5806" r="78000" b="21585"/>
            <a:stretch/>
          </p:blipFill>
          <p:spPr>
            <a:xfrm rot="16200000">
              <a:off x="27224741" y="21657074"/>
              <a:ext cx="1650191" cy="2622822"/>
            </a:xfrm>
            <a:prstGeom prst="rect">
              <a:avLst/>
            </a:prstGeom>
          </p:spPr>
        </p:pic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D28F732C-6FA6-DF60-FA9B-BDE1076D1D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539" t="11838" r="26105" b="20135"/>
            <a:stretch/>
          </p:blipFill>
          <p:spPr>
            <a:xfrm>
              <a:off x="26628005" y="19970803"/>
              <a:ext cx="2892876" cy="1546659"/>
            </a:xfrm>
            <a:prstGeom prst="rect">
              <a:avLst/>
            </a:prstGeom>
          </p:spPr>
        </p:pic>
        <p:cxnSp>
          <p:nvCxnSpPr>
            <p:cNvPr id="36" name="직선 화살표 연결선 35">
              <a:extLst>
                <a:ext uri="{FF2B5EF4-FFF2-40B4-BE49-F238E27FC236}">
                  <a16:creationId xmlns:a16="http://schemas.microsoft.com/office/drawing/2014/main" id="{D28964BD-A0F8-1C82-5FD6-76969802EC0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590035" y="22349616"/>
              <a:ext cx="735265" cy="709326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화살표 연결선 37">
              <a:extLst>
                <a:ext uri="{FF2B5EF4-FFF2-40B4-BE49-F238E27FC236}">
                  <a16:creationId xmlns:a16="http://schemas.microsoft.com/office/drawing/2014/main" id="{D5816ECF-8C06-EEE5-BEE2-A0370922517D}"/>
                </a:ext>
              </a:extLst>
            </p:cNvPr>
            <p:cNvCxnSpPr>
              <a:cxnSpLocks/>
            </p:cNvCxnSpPr>
            <p:nvPr/>
          </p:nvCxnSpPr>
          <p:spPr>
            <a:xfrm>
              <a:off x="29735531" y="20744132"/>
              <a:ext cx="570645" cy="657464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4886D506-8343-BD63-F4F8-F3310F5308DD}"/>
                </a:ext>
              </a:extLst>
            </p:cNvPr>
            <p:cNvGrpSpPr/>
            <p:nvPr/>
          </p:nvGrpSpPr>
          <p:grpSpPr>
            <a:xfrm>
              <a:off x="22185757" y="21553502"/>
              <a:ext cx="3311283" cy="2615849"/>
              <a:chOff x="3853409" y="19073324"/>
              <a:chExt cx="3463435" cy="2958902"/>
            </a:xfrm>
          </p:grpSpPr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id="{2E008448-0B52-4584-D504-B0F56278CBD7}"/>
                  </a:ext>
                </a:extLst>
              </p:cNvPr>
              <p:cNvSpPr/>
              <p:nvPr/>
            </p:nvSpPr>
            <p:spPr>
              <a:xfrm>
                <a:off x="5664802" y="21251323"/>
                <a:ext cx="1408496" cy="56233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b="1" dirty="0">
                    <a:solidFill>
                      <a:schemeClr val="tx1"/>
                    </a:solidFill>
                  </a:rPr>
                  <a:t>발열등</a:t>
                </a:r>
              </a:p>
            </p:txBody>
          </p:sp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BB6D64A1-8763-9B46-195F-95B171C9B71B}"/>
                  </a:ext>
                </a:extLst>
              </p:cNvPr>
              <p:cNvSpPr/>
              <p:nvPr/>
            </p:nvSpPr>
            <p:spPr>
              <a:xfrm>
                <a:off x="4142467" y="21251323"/>
                <a:ext cx="1408496" cy="56233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b="1" dirty="0">
                    <a:solidFill>
                      <a:schemeClr val="tx1"/>
                    </a:solidFill>
                  </a:rPr>
                  <a:t>급수</a:t>
                </a:r>
              </a:p>
            </p:txBody>
          </p:sp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F8418A2E-6CDD-6954-1E80-C4996DDE1945}"/>
                  </a:ext>
                </a:extLst>
              </p:cNvPr>
              <p:cNvSpPr/>
              <p:nvPr/>
            </p:nvSpPr>
            <p:spPr>
              <a:xfrm>
                <a:off x="4142467" y="19718757"/>
                <a:ext cx="1408496" cy="56233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b="1" dirty="0">
                    <a:solidFill>
                      <a:schemeClr val="tx1"/>
                    </a:solidFill>
                  </a:rPr>
                  <a:t>창문</a:t>
                </a:r>
              </a:p>
            </p:txBody>
          </p:sp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3487E17C-F982-1537-1F09-07D5838D9439}"/>
                  </a:ext>
                </a:extLst>
              </p:cNvPr>
              <p:cNvSpPr/>
              <p:nvPr/>
            </p:nvSpPr>
            <p:spPr>
              <a:xfrm>
                <a:off x="5664802" y="19718496"/>
                <a:ext cx="1408496" cy="56233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b="1" dirty="0">
                    <a:solidFill>
                      <a:schemeClr val="tx1"/>
                    </a:solidFill>
                  </a:rPr>
                  <a:t>환기팬</a:t>
                </a:r>
                <a:endParaRPr lang="en-US" altLang="ko-KR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3D628E9D-1585-6160-7191-5C1D45F7AA2B}"/>
                  </a:ext>
                </a:extLst>
              </p:cNvPr>
              <p:cNvSpPr/>
              <p:nvPr/>
            </p:nvSpPr>
            <p:spPr>
              <a:xfrm>
                <a:off x="5664802" y="20480377"/>
                <a:ext cx="1408496" cy="56233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b="1" dirty="0">
                    <a:solidFill>
                      <a:schemeClr val="tx1"/>
                    </a:solidFill>
                  </a:rPr>
                  <a:t>안개분무</a:t>
                </a:r>
                <a:endParaRPr lang="en-US" altLang="ko-KR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7" name="직사각형 66">
                <a:extLst>
                  <a:ext uri="{FF2B5EF4-FFF2-40B4-BE49-F238E27FC236}">
                    <a16:creationId xmlns:a16="http://schemas.microsoft.com/office/drawing/2014/main" id="{6A082BE4-1AF9-537D-3050-3ECCFA50B5F4}"/>
                  </a:ext>
                </a:extLst>
              </p:cNvPr>
              <p:cNvSpPr/>
              <p:nvPr/>
            </p:nvSpPr>
            <p:spPr>
              <a:xfrm>
                <a:off x="4142467" y="20485040"/>
                <a:ext cx="1408496" cy="56233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 dirty="0">
                    <a:solidFill>
                      <a:schemeClr val="tx1"/>
                    </a:solidFill>
                  </a:rPr>
                  <a:t>LED</a:t>
                </a:r>
                <a:r>
                  <a:rPr lang="ko-KR" altLang="en-US" b="1" dirty="0">
                    <a:solidFill>
                      <a:schemeClr val="tx1"/>
                    </a:solidFill>
                  </a:rPr>
                  <a:t>조명</a:t>
                </a:r>
              </a:p>
            </p:txBody>
          </p:sp>
          <p:sp>
            <p:nvSpPr>
              <p:cNvPr id="68" name="직사각형 67">
                <a:extLst>
                  <a:ext uri="{FF2B5EF4-FFF2-40B4-BE49-F238E27FC236}">
                    <a16:creationId xmlns:a16="http://schemas.microsoft.com/office/drawing/2014/main" id="{91C38254-AA24-AEBC-A7C1-4086A9CE7BDE}"/>
                  </a:ext>
                </a:extLst>
              </p:cNvPr>
              <p:cNvSpPr/>
              <p:nvPr/>
            </p:nvSpPr>
            <p:spPr>
              <a:xfrm>
                <a:off x="3853409" y="19469477"/>
                <a:ext cx="3463435" cy="256274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9" name="직사각형 68">
                <a:extLst>
                  <a:ext uri="{FF2B5EF4-FFF2-40B4-BE49-F238E27FC236}">
                    <a16:creationId xmlns:a16="http://schemas.microsoft.com/office/drawing/2014/main" id="{397E6978-42F8-D588-9149-CD133EA0A8B1}"/>
                  </a:ext>
                </a:extLst>
              </p:cNvPr>
              <p:cNvSpPr/>
              <p:nvPr/>
            </p:nvSpPr>
            <p:spPr>
              <a:xfrm>
                <a:off x="4650859" y="19073324"/>
                <a:ext cx="1867299" cy="56233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b="1" dirty="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환경 제어 장치</a:t>
                </a:r>
              </a:p>
            </p:txBody>
          </p:sp>
        </p:grp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C1C2F6A9-2448-4B9D-C038-3CA37F250F3D}"/>
                </a:ext>
              </a:extLst>
            </p:cNvPr>
            <p:cNvGrpSpPr/>
            <p:nvPr/>
          </p:nvGrpSpPr>
          <p:grpSpPr>
            <a:xfrm>
              <a:off x="22170722" y="19473664"/>
              <a:ext cx="3627503" cy="2001143"/>
              <a:chOff x="6446495" y="13057222"/>
              <a:chExt cx="3794185" cy="2263581"/>
            </a:xfrm>
          </p:grpSpPr>
          <p:grpSp>
            <p:nvGrpSpPr>
              <p:cNvPr id="46" name="그룹 45">
                <a:extLst>
                  <a:ext uri="{FF2B5EF4-FFF2-40B4-BE49-F238E27FC236}">
                    <a16:creationId xmlns:a16="http://schemas.microsoft.com/office/drawing/2014/main" id="{4EE0D900-9D28-AF33-9E4A-DBEC8059A4D2}"/>
                  </a:ext>
                </a:extLst>
              </p:cNvPr>
              <p:cNvGrpSpPr/>
              <p:nvPr/>
            </p:nvGrpSpPr>
            <p:grpSpPr>
              <a:xfrm>
                <a:off x="6446495" y="13451606"/>
                <a:ext cx="3794185" cy="1869197"/>
                <a:chOff x="4090147" y="14837829"/>
                <a:chExt cx="3794185" cy="1869197"/>
              </a:xfrm>
            </p:grpSpPr>
            <p:sp>
              <p:nvSpPr>
                <p:cNvPr id="49" name="직사각형 48">
                  <a:extLst>
                    <a:ext uri="{FF2B5EF4-FFF2-40B4-BE49-F238E27FC236}">
                      <a16:creationId xmlns:a16="http://schemas.microsoft.com/office/drawing/2014/main" id="{D792A067-7B02-6A06-C6BD-08C9ACC721E2}"/>
                    </a:ext>
                  </a:extLst>
                </p:cNvPr>
                <p:cNvSpPr/>
                <p:nvPr/>
              </p:nvSpPr>
              <p:spPr>
                <a:xfrm>
                  <a:off x="4199075" y="15112419"/>
                  <a:ext cx="1408496" cy="562335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b="1" dirty="0">
                      <a:solidFill>
                        <a:schemeClr val="tx1"/>
                      </a:solidFill>
                    </a:rPr>
                    <a:t>온도센서</a:t>
                  </a:r>
                </a:p>
              </p:txBody>
            </p:sp>
            <p:sp>
              <p:nvSpPr>
                <p:cNvPr id="50" name="직사각형 49">
                  <a:extLst>
                    <a:ext uri="{FF2B5EF4-FFF2-40B4-BE49-F238E27FC236}">
                      <a16:creationId xmlns:a16="http://schemas.microsoft.com/office/drawing/2014/main" id="{45945A71-C320-9F67-AEA2-2459507D343F}"/>
                    </a:ext>
                  </a:extLst>
                </p:cNvPr>
                <p:cNvSpPr/>
                <p:nvPr/>
              </p:nvSpPr>
              <p:spPr>
                <a:xfrm>
                  <a:off x="5746999" y="15112418"/>
                  <a:ext cx="1408496" cy="562335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b="1" dirty="0">
                      <a:solidFill>
                        <a:schemeClr val="tx1"/>
                      </a:solidFill>
                    </a:rPr>
                    <a:t>습도센서</a:t>
                  </a:r>
                  <a:endParaRPr lang="en-US" altLang="ko-KR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1" name="직사각형 50">
                  <a:extLst>
                    <a:ext uri="{FF2B5EF4-FFF2-40B4-BE49-F238E27FC236}">
                      <a16:creationId xmlns:a16="http://schemas.microsoft.com/office/drawing/2014/main" id="{70326CE7-FC74-6AA5-E3C7-C8BDBD054A75}"/>
                    </a:ext>
                  </a:extLst>
                </p:cNvPr>
                <p:cNvSpPr/>
                <p:nvPr/>
              </p:nvSpPr>
              <p:spPr>
                <a:xfrm>
                  <a:off x="5732375" y="15878702"/>
                  <a:ext cx="1408496" cy="562335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700" b="1" dirty="0">
                      <a:solidFill>
                        <a:schemeClr val="tx1"/>
                      </a:solidFill>
                    </a:rPr>
                    <a:t>이산화탄소</a:t>
                  </a:r>
                  <a:endParaRPr lang="en-US" altLang="ko-KR" sz="1700" b="1" dirty="0">
                    <a:solidFill>
                      <a:schemeClr val="tx1"/>
                    </a:solidFill>
                  </a:endParaRPr>
                </a:p>
                <a:p>
                  <a:pPr algn="ctr"/>
                  <a:r>
                    <a:rPr lang="ko-KR" altLang="en-US" sz="1700" b="1" dirty="0">
                      <a:solidFill>
                        <a:schemeClr val="tx1"/>
                      </a:solidFill>
                    </a:rPr>
                    <a:t>센서</a:t>
                  </a:r>
                </a:p>
              </p:txBody>
            </p:sp>
            <p:sp>
              <p:nvSpPr>
                <p:cNvPr id="53" name="직사각형 52">
                  <a:extLst>
                    <a:ext uri="{FF2B5EF4-FFF2-40B4-BE49-F238E27FC236}">
                      <a16:creationId xmlns:a16="http://schemas.microsoft.com/office/drawing/2014/main" id="{95627945-25D0-31DF-3080-545F7845F75D}"/>
                    </a:ext>
                  </a:extLst>
                </p:cNvPr>
                <p:cNvSpPr/>
                <p:nvPr/>
              </p:nvSpPr>
              <p:spPr>
                <a:xfrm>
                  <a:off x="4199075" y="15878702"/>
                  <a:ext cx="1408496" cy="562335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b="1" dirty="0">
                      <a:solidFill>
                        <a:schemeClr val="tx1"/>
                      </a:solidFill>
                    </a:rPr>
                    <a:t>조도센서</a:t>
                  </a:r>
                </a:p>
              </p:txBody>
            </p:sp>
            <p:sp>
              <p:nvSpPr>
                <p:cNvPr id="55" name="직사각형 54">
                  <a:extLst>
                    <a:ext uri="{FF2B5EF4-FFF2-40B4-BE49-F238E27FC236}">
                      <a16:creationId xmlns:a16="http://schemas.microsoft.com/office/drawing/2014/main" id="{F1E10402-F655-1E28-6484-51CD4DEBE37A}"/>
                    </a:ext>
                  </a:extLst>
                </p:cNvPr>
                <p:cNvSpPr/>
                <p:nvPr/>
              </p:nvSpPr>
              <p:spPr>
                <a:xfrm>
                  <a:off x="4090147" y="14837829"/>
                  <a:ext cx="3794185" cy="1869197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0EDD114C-D837-5F61-9927-BA77F7BC3E6E}"/>
                  </a:ext>
                </a:extLst>
              </p:cNvPr>
              <p:cNvSpPr/>
              <p:nvPr/>
            </p:nvSpPr>
            <p:spPr>
              <a:xfrm>
                <a:off x="7474582" y="13057222"/>
                <a:ext cx="1408496" cy="56233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b="1" dirty="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센서</a:t>
                </a:r>
              </a:p>
            </p:txBody>
          </p:sp>
        </p:grp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A70629ED-0EE1-36B5-064C-CCD1404CB607}"/>
                </a:ext>
              </a:extLst>
            </p:cNvPr>
            <p:cNvSpPr/>
            <p:nvPr/>
          </p:nvSpPr>
          <p:spPr>
            <a:xfrm>
              <a:off x="29567064" y="21660450"/>
              <a:ext cx="1346620" cy="49713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</a:rPr>
                <a:t>Web(Flask)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cxnSp>
          <p:nvCxnSpPr>
            <p:cNvPr id="43" name="직선 화살표 연결선 42">
              <a:extLst>
                <a:ext uri="{FF2B5EF4-FFF2-40B4-BE49-F238E27FC236}">
                  <a16:creationId xmlns:a16="http://schemas.microsoft.com/office/drawing/2014/main" id="{AB345F62-5EB3-DA1C-CEB8-7D024712B881}"/>
                </a:ext>
              </a:extLst>
            </p:cNvPr>
            <p:cNvCxnSpPr>
              <a:cxnSpLocks/>
            </p:cNvCxnSpPr>
            <p:nvPr/>
          </p:nvCxnSpPr>
          <p:spPr>
            <a:xfrm>
              <a:off x="25876688" y="20661428"/>
              <a:ext cx="623097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화살표 연결선 44">
              <a:extLst>
                <a:ext uri="{FF2B5EF4-FFF2-40B4-BE49-F238E27FC236}">
                  <a16:creationId xmlns:a16="http://schemas.microsoft.com/office/drawing/2014/main" id="{E1CD1AAB-90A1-2F41-A903-B54EB569464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642447" y="22948547"/>
              <a:ext cx="1074228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0" name="타원 69">
            <a:extLst>
              <a:ext uri="{FF2B5EF4-FFF2-40B4-BE49-F238E27FC236}">
                <a16:creationId xmlns:a16="http://schemas.microsoft.com/office/drawing/2014/main" id="{018BE280-49FC-8089-DB5A-6CAD7C5D36FA}"/>
              </a:ext>
            </a:extLst>
          </p:cNvPr>
          <p:cNvSpPr/>
          <p:nvPr/>
        </p:nvSpPr>
        <p:spPr>
          <a:xfrm>
            <a:off x="15207114" y="23205169"/>
            <a:ext cx="671285" cy="154665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사용자</a:t>
            </a:r>
          </a:p>
        </p:txBody>
      </p:sp>
      <p:sp>
        <p:nvSpPr>
          <p:cNvPr id="71" name="제목 1">
            <a:extLst>
              <a:ext uri="{FF2B5EF4-FFF2-40B4-BE49-F238E27FC236}">
                <a16:creationId xmlns:a16="http://schemas.microsoft.com/office/drawing/2014/main" id="{87ADBD4C-3CD4-E103-6FA5-F5DA734F414F}"/>
              </a:ext>
            </a:extLst>
          </p:cNvPr>
          <p:cNvSpPr txBox="1">
            <a:spLocks/>
          </p:cNvSpPr>
          <p:nvPr/>
        </p:nvSpPr>
        <p:spPr>
          <a:xfrm>
            <a:off x="653428" y="13051551"/>
            <a:ext cx="15165912" cy="3153102"/>
          </a:xfrm>
          <a:prstGeom prst="rect">
            <a:avLst/>
          </a:prstGeom>
        </p:spPr>
        <p:txBody>
          <a:bodyPr vert="horz" lIns="83820" tIns="41910" rIns="83820" bIns="41910" rtlCol="0" anchor="b">
            <a:noAutofit/>
          </a:bodyPr>
          <a:lstStyle>
            <a:lvl1pPr algn="ctr" defTabSz="3240451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126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 latinLnBrk="0">
              <a:lnSpc>
                <a:spcPct val="120000"/>
              </a:lnSpc>
            </a:pPr>
            <a:endParaRPr lang="en-US" altLang="ko-KR" sz="3000" b="1" dirty="0">
              <a:latin typeface="한컴산뜻돋움" panose="02000000000000000000" pitchFamily="2" charset="-127"/>
              <a:ea typeface="한컴산뜻돋움" panose="02000000000000000000" pitchFamily="2" charset="-127"/>
              <a:cs typeface="Arial Unicode MS" panose="020B0604020202020204" pitchFamily="50" charset="-127"/>
            </a:endParaRPr>
          </a:p>
          <a:p>
            <a:pPr algn="just" latinLnBrk="0">
              <a:lnSpc>
                <a:spcPct val="120000"/>
              </a:lnSpc>
            </a:pPr>
            <a:endParaRPr lang="en-US" altLang="ko-KR" sz="3000" b="1" dirty="0">
              <a:latin typeface="한컴산뜻돋움" panose="02000000000000000000" pitchFamily="2" charset="-127"/>
              <a:ea typeface="한컴산뜻돋움" panose="02000000000000000000" pitchFamily="2" charset="-127"/>
              <a:cs typeface="Arial Unicode MS" panose="020B0604020202020204" pitchFamily="50" charset="-127"/>
            </a:endParaRPr>
          </a:p>
          <a:p>
            <a:pPr algn="just" latinLnBrk="0">
              <a:lnSpc>
                <a:spcPct val="120000"/>
              </a:lnSpc>
            </a:pPr>
            <a:endParaRPr lang="en-US" altLang="ko-KR" sz="3000" b="1" dirty="0">
              <a:latin typeface="한컴산뜻돋움" panose="02000000000000000000" pitchFamily="2" charset="-127"/>
              <a:ea typeface="한컴산뜻돋움" panose="02000000000000000000" pitchFamily="2" charset="-127"/>
              <a:cs typeface="Arial Unicode MS" panose="020B0604020202020204" pitchFamily="50" charset="-127"/>
            </a:endParaRPr>
          </a:p>
          <a:p>
            <a:pPr algn="just" latinLnBrk="0">
              <a:lnSpc>
                <a:spcPct val="120000"/>
              </a:lnSpc>
            </a:pPr>
            <a:endParaRPr lang="en-US" altLang="ko-KR" sz="3000" b="1" dirty="0">
              <a:latin typeface="한컴산뜻돋움" panose="02000000000000000000" pitchFamily="2" charset="-127"/>
              <a:ea typeface="한컴산뜻돋움" panose="02000000000000000000" pitchFamily="2" charset="-127"/>
              <a:cs typeface="Arial Unicode MS" panose="020B0604020202020204" pitchFamily="50" charset="-127"/>
            </a:endParaRPr>
          </a:p>
          <a:p>
            <a:pPr algn="just" latinLnBrk="0">
              <a:lnSpc>
                <a:spcPct val="120000"/>
              </a:lnSpc>
            </a:pPr>
            <a:endParaRPr lang="en-US" altLang="ko-KR" sz="3000" b="1" dirty="0">
              <a:latin typeface="한컴산뜻돋움" panose="02000000000000000000" pitchFamily="2" charset="-127"/>
              <a:ea typeface="한컴산뜻돋움" panose="02000000000000000000" pitchFamily="2" charset="-127"/>
              <a:cs typeface="Arial Unicode MS" panose="020B0604020202020204" pitchFamily="50" charset="-127"/>
            </a:endParaRPr>
          </a:p>
          <a:p>
            <a:pPr algn="just" latinLnBrk="0">
              <a:lnSpc>
                <a:spcPct val="120000"/>
              </a:lnSpc>
            </a:pPr>
            <a:endParaRPr lang="en-US" altLang="ko-KR" sz="3000" b="1" dirty="0">
              <a:latin typeface="한컴산뜻돋움" panose="02000000000000000000" pitchFamily="2" charset="-127"/>
              <a:ea typeface="한컴산뜻돋움" panose="02000000000000000000" pitchFamily="2" charset="-127"/>
              <a:cs typeface="Arial Unicode MS" panose="020B0604020202020204" pitchFamily="50" charset="-127"/>
            </a:endParaRPr>
          </a:p>
          <a:p>
            <a:pPr algn="just" latinLnBrk="0">
              <a:lnSpc>
                <a:spcPct val="120000"/>
              </a:lnSpc>
            </a:pPr>
            <a:endParaRPr lang="en-US" altLang="ko-KR" sz="3000" b="1" dirty="0">
              <a:latin typeface="한컴산뜻돋움" panose="02000000000000000000" pitchFamily="2" charset="-127"/>
              <a:ea typeface="한컴산뜻돋움" panose="02000000000000000000" pitchFamily="2" charset="-127"/>
              <a:cs typeface="Arial Unicode MS" panose="020B0604020202020204" pitchFamily="50" charset="-127"/>
            </a:endParaRPr>
          </a:p>
          <a:p>
            <a:pPr algn="just" latinLnBrk="0">
              <a:lnSpc>
                <a:spcPct val="120000"/>
              </a:lnSpc>
            </a:pPr>
            <a:endParaRPr lang="en-US" altLang="ko-KR" sz="3000" b="1" dirty="0">
              <a:latin typeface="한컴산뜻돋움" panose="02000000000000000000" pitchFamily="2" charset="-127"/>
              <a:ea typeface="한컴산뜻돋움" panose="02000000000000000000" pitchFamily="2" charset="-127"/>
              <a:cs typeface="Arial Unicode MS" panose="020B0604020202020204" pitchFamily="50" charset="-127"/>
            </a:endParaRPr>
          </a:p>
          <a:p>
            <a:pPr algn="just" latinLnBrk="0">
              <a:lnSpc>
                <a:spcPct val="120000"/>
              </a:lnSpc>
            </a:pPr>
            <a:endParaRPr lang="en-US" altLang="ko-KR" sz="3000" b="1" dirty="0">
              <a:latin typeface="한컴산뜻돋움" panose="02000000000000000000" pitchFamily="2" charset="-127"/>
              <a:ea typeface="한컴산뜻돋움" panose="02000000000000000000" pitchFamily="2" charset="-127"/>
              <a:cs typeface="Arial Unicode MS" panose="020B0604020202020204" pitchFamily="50" charset="-127"/>
            </a:endParaRPr>
          </a:p>
          <a:p>
            <a:pPr algn="just" latinLnBrk="0">
              <a:lnSpc>
                <a:spcPct val="120000"/>
              </a:lnSpc>
            </a:pPr>
            <a:endParaRPr lang="en-US" altLang="ko-KR" sz="3000" b="1" dirty="0">
              <a:latin typeface="한컴산뜻돋움" panose="02000000000000000000" pitchFamily="2" charset="-127"/>
              <a:ea typeface="한컴산뜻돋움" panose="02000000000000000000" pitchFamily="2" charset="-127"/>
              <a:cs typeface="Arial Unicode MS" panose="020B0604020202020204" pitchFamily="50" charset="-127"/>
            </a:endParaRPr>
          </a:p>
          <a:p>
            <a:pPr algn="just" latinLnBrk="0">
              <a:lnSpc>
                <a:spcPct val="120000"/>
              </a:lnSpc>
            </a:pPr>
            <a:endParaRPr lang="en-US" altLang="ko-KR" sz="3000" b="1" dirty="0">
              <a:latin typeface="한컴산뜻돋움" panose="02000000000000000000" pitchFamily="2" charset="-127"/>
              <a:ea typeface="한컴산뜻돋움" panose="02000000000000000000" pitchFamily="2" charset="-127"/>
              <a:cs typeface="Arial Unicode MS" panose="020B0604020202020204" pitchFamily="50" charset="-127"/>
            </a:endParaRPr>
          </a:p>
          <a:p>
            <a:pPr algn="just" latinLnBrk="0">
              <a:lnSpc>
                <a:spcPct val="120000"/>
              </a:lnSpc>
            </a:pPr>
            <a:endParaRPr lang="en-US" altLang="ko-KR" sz="3000" b="1" dirty="0">
              <a:latin typeface="한컴산뜻돋움" panose="02000000000000000000" pitchFamily="2" charset="-127"/>
              <a:ea typeface="한컴산뜻돋움" panose="02000000000000000000" pitchFamily="2" charset="-127"/>
              <a:cs typeface="Arial Unicode MS" panose="020B0604020202020204" pitchFamily="50" charset="-127"/>
            </a:endParaRPr>
          </a:p>
          <a:p>
            <a:pPr algn="just" latinLnBrk="0">
              <a:lnSpc>
                <a:spcPct val="120000"/>
              </a:lnSpc>
            </a:pPr>
            <a:endParaRPr lang="en-US" altLang="ko-KR" sz="3450" b="1" dirty="0">
              <a:latin typeface="한컴산뜻돋움" panose="02000000000000000000" pitchFamily="2" charset="-127"/>
              <a:ea typeface="한컴산뜻돋움" panose="02000000000000000000" pitchFamily="2" charset="-127"/>
              <a:cs typeface="Arial Unicode MS" panose="020B0604020202020204" pitchFamily="50" charset="-127"/>
            </a:endParaRPr>
          </a:p>
          <a:p>
            <a:pPr algn="just" latinLnBrk="0">
              <a:lnSpc>
                <a:spcPct val="120000"/>
              </a:lnSpc>
            </a:pPr>
            <a:r>
              <a:rPr lang="en-US" altLang="ko-KR" sz="3500" b="1" dirty="0">
                <a:solidFill>
                  <a:srgbClr val="56296E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 </a:t>
            </a:r>
            <a:r>
              <a:rPr lang="en-US" altLang="ko-KR" sz="3500" b="1" dirty="0">
                <a:solidFill>
                  <a:srgbClr val="6C1E4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Limitations of Existing Gross Chamber</a:t>
            </a:r>
          </a:p>
          <a:p>
            <a:pPr algn="just" latinLnBrk="0">
              <a:lnSpc>
                <a:spcPct val="120000"/>
              </a:lnSpc>
            </a:pP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기존 챔버는 온도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/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습도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/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광도 등의 조절을 통해 식물 재배 환경을 제어할 수 있어 식물 생육 과정을 이해하는데 유용한 실험 장비이다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.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하지만 환경조절에 대해서는 제품에 미리 </a:t>
            </a:r>
            <a:r>
              <a:rPr lang="ko-KR" altLang="en-US" sz="3000" b="1" dirty="0" err="1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프로그래밍된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 규칙만으로 운영이 되고 있고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,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외부에서 새로운 알고리즘으로 운영 소프트웨어를 만들더라도 적용하기가 어렵다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.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 또한 폐쇄적인 설계로 인해 추가적인 센서 및 제어장치를 설치하여 실험하기가 매우 복잡하고 불가능한 제품들이 많다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.</a:t>
            </a: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E6E48A3D-7453-4520-4B75-308F13240E48}"/>
              </a:ext>
            </a:extLst>
          </p:cNvPr>
          <p:cNvCxnSpPr>
            <a:cxnSpLocks/>
          </p:cNvCxnSpPr>
          <p:nvPr/>
        </p:nvCxnSpPr>
        <p:spPr>
          <a:xfrm>
            <a:off x="14853103" y="23978498"/>
            <a:ext cx="286217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F7F31636-8DF7-30FA-DE76-C068F59ADE23}"/>
              </a:ext>
            </a:extLst>
          </p:cNvPr>
          <p:cNvSpPr txBox="1"/>
          <p:nvPr/>
        </p:nvSpPr>
        <p:spPr>
          <a:xfrm>
            <a:off x="16793573" y="8072895"/>
            <a:ext cx="14912666" cy="2904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ko-KR" sz="3450" b="1" dirty="0">
                <a:solidFill>
                  <a:srgbClr val="6C1E4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Raspberry Pi – Building server </a:t>
            </a:r>
            <a:r>
              <a:rPr lang="en-US" altLang="ko-KR" sz="3450" b="1" dirty="0">
                <a:solidFill>
                  <a:srgbClr val="56296E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	</a:t>
            </a:r>
          </a:p>
          <a:p>
            <a:pPr algn="just">
              <a:lnSpc>
                <a:spcPct val="120000"/>
              </a:lnSpc>
              <a:defRPr/>
            </a:pPr>
            <a:r>
              <a:rPr lang="ko-KR" altLang="en-US" sz="3000" b="1" dirty="0" err="1">
                <a:ea typeface="한컴산뜻돋움" panose="02000000000000000000" pitchFamily="2" charset="-127"/>
              </a:rPr>
              <a:t>라즈베리파이에</a:t>
            </a:r>
            <a:r>
              <a:rPr lang="ko-KR" altLang="en-US" sz="3000" b="1" dirty="0">
                <a:ea typeface="한컴산뜻돋움" panose="02000000000000000000" pitchFamily="2" charset="-127"/>
              </a:rPr>
              <a:t> </a:t>
            </a:r>
            <a:r>
              <a:rPr lang="en-US" altLang="ko-KR" sz="3000" b="1" dirty="0">
                <a:ea typeface="한컴산뜻돋움" panose="02000000000000000000" pitchFamily="2" charset="-127"/>
              </a:rPr>
              <a:t>Nginx</a:t>
            </a:r>
            <a:r>
              <a:rPr lang="ko-KR" altLang="en-US" sz="3000" b="1" dirty="0">
                <a:ea typeface="한컴산뜻돋움" panose="02000000000000000000" pitchFamily="2" charset="-127"/>
              </a:rPr>
              <a:t>로 경량 웹서버를 구동하고</a:t>
            </a:r>
            <a:r>
              <a:rPr lang="en-US" altLang="ko-KR" sz="3000" b="1" dirty="0">
                <a:ea typeface="한컴산뜻돋움" panose="02000000000000000000" pitchFamily="2" charset="-127"/>
              </a:rPr>
              <a:t>, </a:t>
            </a:r>
            <a:r>
              <a:rPr lang="ko-KR" altLang="en-US" sz="3000" b="1" dirty="0">
                <a:ea typeface="한컴산뜻돋움" panose="02000000000000000000" pitchFamily="2" charset="-127"/>
              </a:rPr>
              <a:t>마이크로 서비스 형태로 통신 방식을 설계하고 구현하였다</a:t>
            </a:r>
            <a:r>
              <a:rPr lang="en-US" altLang="ko-KR" sz="3000" b="1" dirty="0">
                <a:ea typeface="한컴산뜻돋움" panose="02000000000000000000" pitchFamily="2" charset="-127"/>
              </a:rPr>
              <a:t>. </a:t>
            </a:r>
            <a:r>
              <a:rPr lang="ko-KR" altLang="en-US" sz="3000" b="1" dirty="0">
                <a:ea typeface="한컴산뜻돋움" panose="02000000000000000000" pitchFamily="2" charset="-127"/>
              </a:rPr>
              <a:t>이런 형태의 설계는 미니챔버가 독립된 형태의 실험장비로 운영될 수 있게 한다</a:t>
            </a:r>
            <a:r>
              <a:rPr lang="en-US" altLang="ko-KR" sz="3000" b="1" dirty="0">
                <a:ea typeface="한컴산뜻돋움" panose="02000000000000000000" pitchFamily="2" charset="-127"/>
              </a:rPr>
              <a:t>. </a:t>
            </a:r>
            <a:r>
              <a:rPr lang="ko-KR" altLang="en-US" sz="3000" b="1" dirty="0">
                <a:ea typeface="한컴산뜻돋움" panose="02000000000000000000" pitchFamily="2" charset="-127"/>
              </a:rPr>
              <a:t>웹 </a:t>
            </a:r>
            <a:r>
              <a:rPr lang="en-US" altLang="ko-KR" sz="3000" b="1" dirty="0">
                <a:ea typeface="한컴산뜻돋움" panose="02000000000000000000" pitchFamily="2" charset="-127"/>
              </a:rPr>
              <a:t>API</a:t>
            </a:r>
            <a:r>
              <a:rPr lang="ko-KR" altLang="en-US" sz="3000" b="1" dirty="0">
                <a:ea typeface="한컴산뜻돋움" panose="02000000000000000000" pitchFamily="2" charset="-127"/>
              </a:rPr>
              <a:t>를 이용하므로</a:t>
            </a:r>
            <a:r>
              <a:rPr lang="en-US" altLang="ko-KR" sz="3000" b="1" dirty="0">
                <a:ea typeface="한컴산뜻돋움" panose="02000000000000000000" pitchFamily="2" charset="-127"/>
              </a:rPr>
              <a:t>, </a:t>
            </a:r>
            <a:r>
              <a:rPr lang="ko-KR" altLang="en-US" sz="3000" b="1" dirty="0">
                <a:ea typeface="한컴산뜻돋움" panose="02000000000000000000" pitchFamily="2" charset="-127"/>
              </a:rPr>
              <a:t>규격만 준수하면 따로 사용자용 프로그램을 설치하지 않고 미니 챔버에 접속하여 센서의 작동유무 체크</a:t>
            </a:r>
            <a:r>
              <a:rPr lang="en-US" altLang="ko-KR" sz="3000" b="1" dirty="0">
                <a:ea typeface="한컴산뜻돋움" panose="02000000000000000000" pitchFamily="2" charset="-127"/>
              </a:rPr>
              <a:t>, </a:t>
            </a:r>
            <a:r>
              <a:rPr lang="ko-KR" altLang="en-US" sz="3000" b="1" dirty="0">
                <a:ea typeface="한컴산뜻돋움" panose="02000000000000000000" pitchFamily="2" charset="-127"/>
              </a:rPr>
              <a:t>제어장치의 조절이 가능하다</a:t>
            </a:r>
            <a:r>
              <a:rPr lang="en-US" altLang="ko-KR" sz="3000" b="1" dirty="0">
                <a:ea typeface="한컴산뜻돋움" panose="02000000000000000000" pitchFamily="2" charset="-127"/>
              </a:rPr>
              <a:t>.</a:t>
            </a:r>
            <a:endParaRPr lang="en-US" altLang="ko-KR" sz="3000" b="1" dirty="0">
              <a:latin typeface="한컴산뜻돋움" panose="02000000000000000000" pitchFamily="2" charset="-127"/>
              <a:ea typeface="한컴산뜻돋움" panose="02000000000000000000" pitchFamily="2" charset="-127"/>
              <a:cs typeface="Arial Unicode MS" panose="020B0600000101010101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80C3D62-AF2C-59AA-261A-95EB792803F4}"/>
              </a:ext>
            </a:extLst>
          </p:cNvPr>
          <p:cNvSpPr txBox="1"/>
          <p:nvPr/>
        </p:nvSpPr>
        <p:spPr>
          <a:xfrm>
            <a:off x="16850137" y="11803619"/>
            <a:ext cx="10434290" cy="39156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  <a:defRPr/>
            </a:pPr>
            <a:r>
              <a:rPr lang="ko-KR" altLang="en-US" sz="3000" b="1" dirty="0" err="1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티쳐블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 </a:t>
            </a:r>
            <a:r>
              <a:rPr lang="ko-KR" altLang="en-US" sz="3000" b="1" dirty="0" err="1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머신을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 이용하여 식물의 생육단계별 이미지를 학습시키고 </a:t>
            </a:r>
            <a:r>
              <a:rPr lang="en-US" altLang="ko-KR" sz="3000" b="1" dirty="0" err="1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Keras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모델 형태로 추출할 수 있다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.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추출한 </a:t>
            </a:r>
            <a:r>
              <a:rPr lang="en-US" altLang="ko-KR" sz="3000" b="1" dirty="0" err="1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Keras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모델은 아두이노의 카메라 모듈을 연결하여 촬영 영상을 토대로 학습시킨 식물의 생육단계를 구분 할 수 있다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.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구분된 단계 값은 파이썬으로 읽어서 각 생육 단계에 알맞은 환경 값을 맞출 수 있도록 환기팬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,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광량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,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창문의 개폐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,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발열등 및 안개분무기의 작동을 자동화 시킬 수 있다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. </a:t>
            </a: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A2AB0EBF-B0DB-C71F-8506-4F93DB1C3781}"/>
              </a:ext>
            </a:extLst>
          </p:cNvPr>
          <p:cNvGrpSpPr/>
          <p:nvPr/>
        </p:nvGrpSpPr>
        <p:grpSpPr>
          <a:xfrm>
            <a:off x="27470781" y="11912510"/>
            <a:ext cx="4362694" cy="3703909"/>
            <a:chOff x="27297633" y="29082318"/>
            <a:chExt cx="5022294" cy="4010820"/>
          </a:xfrm>
        </p:grpSpPr>
        <p:pic>
          <p:nvPicPr>
            <p:cNvPr id="83" name="그림 82">
              <a:extLst>
                <a:ext uri="{FF2B5EF4-FFF2-40B4-BE49-F238E27FC236}">
                  <a16:creationId xmlns:a16="http://schemas.microsoft.com/office/drawing/2014/main" id="{05A9491E-1760-EBE6-2518-8EB1AC6E075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29719940" y="29082318"/>
              <a:ext cx="678049" cy="3322166"/>
            </a:xfrm>
            <a:prstGeom prst="rect">
              <a:avLst/>
            </a:prstGeom>
          </p:spPr>
        </p:pic>
        <p:cxnSp>
          <p:nvCxnSpPr>
            <p:cNvPr id="84" name="직선 화살표 연결선 83">
              <a:extLst>
                <a:ext uri="{FF2B5EF4-FFF2-40B4-BE49-F238E27FC236}">
                  <a16:creationId xmlns:a16="http://schemas.microsoft.com/office/drawing/2014/main" id="{13FAF3F2-2E05-A3BE-7ED9-FB4D8BBD0B95}"/>
                </a:ext>
              </a:extLst>
            </p:cNvPr>
            <p:cNvCxnSpPr>
              <a:cxnSpLocks/>
            </p:cNvCxnSpPr>
            <p:nvPr/>
          </p:nvCxnSpPr>
          <p:spPr>
            <a:xfrm>
              <a:off x="28894287" y="29535134"/>
              <a:ext cx="573456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타원 84">
              <a:extLst>
                <a:ext uri="{FF2B5EF4-FFF2-40B4-BE49-F238E27FC236}">
                  <a16:creationId xmlns:a16="http://schemas.microsoft.com/office/drawing/2014/main" id="{2CDB529A-F61F-8AA3-C10E-24BB51427BC3}"/>
                </a:ext>
              </a:extLst>
            </p:cNvPr>
            <p:cNvSpPr/>
            <p:nvPr/>
          </p:nvSpPr>
          <p:spPr>
            <a:xfrm>
              <a:off x="27391642" y="29207057"/>
              <a:ext cx="1387125" cy="70781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tx1"/>
                  </a:solidFill>
                </a:rPr>
                <a:t>작물</a:t>
              </a:r>
            </a:p>
          </p:txBody>
        </p:sp>
        <p:cxnSp>
          <p:nvCxnSpPr>
            <p:cNvPr id="86" name="직선 화살표 연결선 85">
              <a:extLst>
                <a:ext uri="{FF2B5EF4-FFF2-40B4-BE49-F238E27FC236}">
                  <a16:creationId xmlns:a16="http://schemas.microsoft.com/office/drawing/2014/main" id="{C9DDA3A2-0C08-84B8-0D64-1F0FAD4DCDB9}"/>
                </a:ext>
              </a:extLst>
            </p:cNvPr>
            <p:cNvCxnSpPr>
              <a:cxnSpLocks/>
            </p:cNvCxnSpPr>
            <p:nvPr/>
          </p:nvCxnSpPr>
          <p:spPr>
            <a:xfrm>
              <a:off x="30452201" y="29481631"/>
              <a:ext cx="445431" cy="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직선 화살표 연결선 86">
              <a:extLst>
                <a:ext uri="{FF2B5EF4-FFF2-40B4-BE49-F238E27FC236}">
                  <a16:creationId xmlns:a16="http://schemas.microsoft.com/office/drawing/2014/main" id="{9C806200-0431-B840-862B-87541739ACB5}"/>
                </a:ext>
              </a:extLst>
            </p:cNvPr>
            <p:cNvCxnSpPr>
              <a:cxnSpLocks/>
            </p:cNvCxnSpPr>
            <p:nvPr/>
          </p:nvCxnSpPr>
          <p:spPr>
            <a:xfrm>
              <a:off x="31609071" y="29940195"/>
              <a:ext cx="0" cy="53134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화살표 연결선 87">
              <a:extLst>
                <a:ext uri="{FF2B5EF4-FFF2-40B4-BE49-F238E27FC236}">
                  <a16:creationId xmlns:a16="http://schemas.microsoft.com/office/drawing/2014/main" id="{17F1F66E-1C62-315F-8363-EA85911E9C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452201" y="31241547"/>
              <a:ext cx="44543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직선 화살표 연결선 88">
              <a:extLst>
                <a:ext uri="{FF2B5EF4-FFF2-40B4-BE49-F238E27FC236}">
                  <a16:creationId xmlns:a16="http://schemas.microsoft.com/office/drawing/2014/main" id="{1942B0C3-9F4C-AD62-EB1A-D32C722DE3C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224646" y="30332860"/>
              <a:ext cx="280788" cy="27235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화살표 연결선 89">
              <a:extLst>
                <a:ext uri="{FF2B5EF4-FFF2-40B4-BE49-F238E27FC236}">
                  <a16:creationId xmlns:a16="http://schemas.microsoft.com/office/drawing/2014/main" id="{C44EBEC9-82F8-E0CD-2CB0-F127EE012A6F}"/>
                </a:ext>
              </a:extLst>
            </p:cNvPr>
            <p:cNvCxnSpPr>
              <a:cxnSpLocks/>
            </p:cNvCxnSpPr>
            <p:nvPr/>
          </p:nvCxnSpPr>
          <p:spPr>
            <a:xfrm>
              <a:off x="28210941" y="31241547"/>
              <a:ext cx="0" cy="36808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38A534BF-8E4A-79EF-66D1-87795DCA719F}"/>
                </a:ext>
              </a:extLst>
            </p:cNvPr>
            <p:cNvSpPr/>
            <p:nvPr/>
          </p:nvSpPr>
          <p:spPr>
            <a:xfrm>
              <a:off x="30988577" y="29094833"/>
              <a:ext cx="1331350" cy="77359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</a:rPr>
                <a:t>Teachable</a:t>
              </a:r>
            </a:p>
            <a:p>
              <a:pPr algn="ctr"/>
              <a:r>
                <a:rPr lang="en-US" altLang="ko-KR" b="1" dirty="0">
                  <a:solidFill>
                    <a:schemeClr val="tx1"/>
                  </a:solidFill>
                </a:rPr>
                <a:t>Machine</a:t>
              </a:r>
            </a:p>
          </p:txBody>
        </p:sp>
        <p:sp>
          <p:nvSpPr>
            <p:cNvPr id="93" name="원통형 92">
              <a:extLst>
                <a:ext uri="{FF2B5EF4-FFF2-40B4-BE49-F238E27FC236}">
                  <a16:creationId xmlns:a16="http://schemas.microsoft.com/office/drawing/2014/main" id="{BFE300DF-1742-16E6-9C1E-231DC1EBD85D}"/>
                </a:ext>
              </a:extLst>
            </p:cNvPr>
            <p:cNvSpPr/>
            <p:nvPr/>
          </p:nvSpPr>
          <p:spPr>
            <a:xfrm>
              <a:off x="31076052" y="30658368"/>
              <a:ext cx="1066037" cy="1166358"/>
            </a:xfrm>
            <a:prstGeom prst="can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</a:rPr>
                <a:t>Keras</a:t>
              </a:r>
            </a:p>
            <a:p>
              <a:pPr algn="ctr"/>
              <a:r>
                <a:rPr lang="en-US" altLang="ko-KR" b="1" dirty="0">
                  <a:solidFill>
                    <a:schemeClr val="tx1"/>
                  </a:solidFill>
                </a:rPr>
                <a:t>Model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94" name="사각형: 둥근 모서리 93">
              <a:extLst>
                <a:ext uri="{FF2B5EF4-FFF2-40B4-BE49-F238E27FC236}">
                  <a16:creationId xmlns:a16="http://schemas.microsoft.com/office/drawing/2014/main" id="{148B858E-C50D-8F67-03C9-7FAE9EA1939A}"/>
                </a:ext>
              </a:extLst>
            </p:cNvPr>
            <p:cNvSpPr/>
            <p:nvPr/>
          </p:nvSpPr>
          <p:spPr>
            <a:xfrm>
              <a:off x="27297633" y="30120908"/>
              <a:ext cx="1826615" cy="1051386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tx1"/>
                  </a:solidFill>
                </a:rPr>
                <a:t>작물 생육 상태</a:t>
              </a:r>
              <a:endParaRPr lang="en-US" altLang="ko-KR" b="1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b="1" dirty="0">
                  <a:solidFill>
                    <a:schemeClr val="tx1"/>
                  </a:solidFill>
                </a:rPr>
                <a:t>판단</a:t>
              </a:r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9AFF984A-0BBF-3BB5-1374-5A1D32D0024A}"/>
                </a:ext>
              </a:extLst>
            </p:cNvPr>
            <p:cNvSpPr/>
            <p:nvPr/>
          </p:nvSpPr>
          <p:spPr>
            <a:xfrm>
              <a:off x="27600488" y="31786794"/>
              <a:ext cx="1075841" cy="56233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</a:rPr>
                <a:t>Web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9A96EB78-21E6-92A2-93DB-D79D516FA900}"/>
                </a:ext>
              </a:extLst>
            </p:cNvPr>
            <p:cNvSpPr txBox="1"/>
            <p:nvPr/>
          </p:nvSpPr>
          <p:spPr>
            <a:xfrm>
              <a:off x="27335301" y="32474350"/>
              <a:ext cx="4984626" cy="61878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  <a:defRPr/>
              </a:pPr>
              <a:r>
                <a:rPr lang="en-US" altLang="ko-KR" sz="2800" b="1" dirty="0">
                  <a:ea typeface="한컴산뜻돋움" panose="02000000000000000000" pitchFamily="2" charset="-127"/>
                  <a:cs typeface="Arial Unicode MS" panose="020B0600000101010101" charset="-127"/>
                </a:rPr>
                <a:t>Fig4.  </a:t>
              </a:r>
              <a:r>
                <a:rPr lang="ko-KR" altLang="en-US" sz="2800" b="1" dirty="0">
                  <a:ea typeface="한컴산뜻돋움" panose="02000000000000000000" pitchFamily="2" charset="-127"/>
                  <a:cs typeface="Arial Unicode MS" panose="020B0600000101010101" charset="-127"/>
                </a:rPr>
                <a:t>이미지 분석 흐름도</a:t>
              </a:r>
              <a:endParaRPr lang="en-US" altLang="ko-KR" sz="2800" b="1" dirty="0">
                <a:ea typeface="한컴산뜻돋움" panose="02000000000000000000" pitchFamily="2" charset="-127"/>
                <a:cs typeface="Arial Unicode MS" panose="020B0600000101010101" charset="-127"/>
              </a:endParaRPr>
            </a:p>
          </p:txBody>
        </p:sp>
      </p:grpSp>
      <p:sp>
        <p:nvSpPr>
          <p:cNvPr id="97" name="제목 1">
            <a:extLst>
              <a:ext uri="{FF2B5EF4-FFF2-40B4-BE49-F238E27FC236}">
                <a16:creationId xmlns:a16="http://schemas.microsoft.com/office/drawing/2014/main" id="{A6B1F37D-E21D-DFB5-3A47-D5448D6234DE}"/>
              </a:ext>
            </a:extLst>
          </p:cNvPr>
          <p:cNvSpPr txBox="1">
            <a:spLocks/>
          </p:cNvSpPr>
          <p:nvPr/>
        </p:nvSpPr>
        <p:spPr>
          <a:xfrm>
            <a:off x="16774555" y="16494199"/>
            <a:ext cx="14950702" cy="1861968"/>
          </a:xfrm>
          <a:prstGeom prst="rect">
            <a:avLst/>
          </a:prstGeom>
        </p:spPr>
        <p:txBody>
          <a:bodyPr vert="horz" lIns="83820" tIns="41910" rIns="83820" bIns="41910" rtlCol="0" anchor="b">
            <a:noAutofit/>
          </a:bodyPr>
          <a:lstStyle>
            <a:lvl1pPr algn="ctr" defTabSz="3240451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126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 latinLnBrk="0">
              <a:lnSpc>
                <a:spcPct val="120000"/>
              </a:lnSpc>
            </a:pP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본 연구에서는 방울토마토의 생리 및 생태적 특성에 적합한 시나리오를 설계하고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,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챔버를 가동하였다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.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작성한 시나리오는 다음과 같다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.</a:t>
            </a:r>
          </a:p>
          <a:p>
            <a:pPr algn="just" latinLnBrk="0">
              <a:lnSpc>
                <a:spcPct val="120000"/>
              </a:lnSpc>
            </a:pPr>
            <a:endParaRPr lang="ko-KR" altLang="ko-KR" sz="3000" b="1" dirty="0">
              <a:latin typeface="한컴산뜻돋움" panose="02000000000000000000" pitchFamily="2" charset="-127"/>
              <a:ea typeface="한컴산뜻돋움" panose="02000000000000000000" pitchFamily="2" charset="-127"/>
              <a:cs typeface="Arial Unicode MS" panose="020B0604020202020204" pitchFamily="50" charset="-127"/>
            </a:endParaRPr>
          </a:p>
        </p:txBody>
      </p:sp>
      <p:grpSp>
        <p:nvGrpSpPr>
          <p:cNvPr id="98" name="그룹 97">
            <a:extLst>
              <a:ext uri="{FF2B5EF4-FFF2-40B4-BE49-F238E27FC236}">
                <a16:creationId xmlns:a16="http://schemas.microsoft.com/office/drawing/2014/main" id="{C97115FC-5C6A-22F7-520A-C1A98690D219}"/>
              </a:ext>
            </a:extLst>
          </p:cNvPr>
          <p:cNvGrpSpPr/>
          <p:nvPr/>
        </p:nvGrpSpPr>
        <p:grpSpPr>
          <a:xfrm>
            <a:off x="17279270" y="18155195"/>
            <a:ext cx="13945657" cy="5133519"/>
            <a:chOff x="-13965463" y="19764182"/>
            <a:chExt cx="13878269" cy="5285397"/>
          </a:xfrm>
        </p:grpSpPr>
        <p:sp>
          <p:nvSpPr>
            <p:cNvPr id="99" name="사각형: 둥근 모서리 98">
              <a:extLst>
                <a:ext uri="{FF2B5EF4-FFF2-40B4-BE49-F238E27FC236}">
                  <a16:creationId xmlns:a16="http://schemas.microsoft.com/office/drawing/2014/main" id="{5968813E-79EB-4EFB-9C0A-3DB8A06DA584}"/>
                </a:ext>
              </a:extLst>
            </p:cNvPr>
            <p:cNvSpPr/>
            <p:nvPr/>
          </p:nvSpPr>
          <p:spPr>
            <a:xfrm>
              <a:off x="-13784098" y="20705043"/>
              <a:ext cx="1599606" cy="534460"/>
            </a:xfrm>
            <a:prstGeom prst="roundRect">
              <a:avLst/>
            </a:prstGeom>
            <a:solidFill>
              <a:srgbClr val="A62E6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bg1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발아단계 </a:t>
              </a:r>
            </a:p>
          </p:txBody>
        </p:sp>
        <p:sp>
          <p:nvSpPr>
            <p:cNvPr id="109" name="사각형: 둥근 모서리 108">
              <a:extLst>
                <a:ext uri="{FF2B5EF4-FFF2-40B4-BE49-F238E27FC236}">
                  <a16:creationId xmlns:a16="http://schemas.microsoft.com/office/drawing/2014/main" id="{3E5B6038-2410-B817-C018-BD0270A55658}"/>
                </a:ext>
              </a:extLst>
            </p:cNvPr>
            <p:cNvSpPr/>
            <p:nvPr/>
          </p:nvSpPr>
          <p:spPr>
            <a:xfrm>
              <a:off x="-13773856" y="21408195"/>
              <a:ext cx="1599606" cy="534460"/>
            </a:xfrm>
            <a:prstGeom prst="roundRect">
              <a:avLst/>
            </a:prstGeom>
            <a:solidFill>
              <a:srgbClr val="A62E6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bg1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육묘단계</a:t>
              </a:r>
            </a:p>
          </p:txBody>
        </p:sp>
        <p:sp>
          <p:nvSpPr>
            <p:cNvPr id="113" name="사각형: 둥근 모서리 112">
              <a:extLst>
                <a:ext uri="{FF2B5EF4-FFF2-40B4-BE49-F238E27FC236}">
                  <a16:creationId xmlns:a16="http://schemas.microsoft.com/office/drawing/2014/main" id="{3180399B-6046-018D-4C48-FCC7D2085FB5}"/>
                </a:ext>
              </a:extLst>
            </p:cNvPr>
            <p:cNvSpPr/>
            <p:nvPr/>
          </p:nvSpPr>
          <p:spPr>
            <a:xfrm>
              <a:off x="-13761065" y="24220938"/>
              <a:ext cx="1599606" cy="534460"/>
            </a:xfrm>
            <a:prstGeom prst="roundRect">
              <a:avLst/>
            </a:prstGeom>
            <a:solidFill>
              <a:srgbClr val="A62E6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bg1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저장단계</a:t>
              </a: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A7D410B4-B2E5-93F8-1AE9-FA2F4D8EAA50}"/>
                </a:ext>
              </a:extLst>
            </p:cNvPr>
            <p:cNvSpPr/>
            <p:nvPr/>
          </p:nvSpPr>
          <p:spPr>
            <a:xfrm>
              <a:off x="-11838538" y="21408195"/>
              <a:ext cx="1145226" cy="53446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20~25℃</a:t>
              </a:r>
              <a:endParaRPr lang="ko-KR" altLang="en-US" b="1" dirty="0">
                <a:solidFill>
                  <a:schemeClr val="tx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endParaRP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06799A4D-17DC-40F8-DCEB-1841F1CC63E5}"/>
                </a:ext>
              </a:extLst>
            </p:cNvPr>
            <p:cNvSpPr/>
            <p:nvPr/>
          </p:nvSpPr>
          <p:spPr>
            <a:xfrm>
              <a:off x="-11838538" y="20703379"/>
              <a:ext cx="1145226" cy="53446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25~30℃</a:t>
              </a:r>
              <a:endParaRPr lang="ko-KR" altLang="en-US" b="1" dirty="0">
                <a:solidFill>
                  <a:schemeClr val="tx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endParaRP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E93F5845-8A03-1C9E-55E6-409ADFF73EF2}"/>
                </a:ext>
              </a:extLst>
            </p:cNvPr>
            <p:cNvSpPr/>
            <p:nvPr/>
          </p:nvSpPr>
          <p:spPr>
            <a:xfrm>
              <a:off x="-11843586" y="22817827"/>
              <a:ext cx="1145226" cy="53446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20~25℃</a:t>
              </a:r>
              <a:endParaRPr lang="ko-KR" altLang="en-US" b="1" dirty="0">
                <a:solidFill>
                  <a:schemeClr val="tx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endParaRP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37F6C895-EAF1-0BD8-0052-579D20717CC6}"/>
                </a:ext>
              </a:extLst>
            </p:cNvPr>
            <p:cNvSpPr/>
            <p:nvPr/>
          </p:nvSpPr>
          <p:spPr>
            <a:xfrm>
              <a:off x="-11843586" y="22113011"/>
              <a:ext cx="1145226" cy="53446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17~27℃</a:t>
              </a:r>
              <a:endParaRPr lang="ko-KR" altLang="en-US" b="1" dirty="0">
                <a:solidFill>
                  <a:schemeClr val="tx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endParaRP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7D693203-8F87-9965-72B3-D66365E8DC29}"/>
                </a:ext>
              </a:extLst>
            </p:cNvPr>
            <p:cNvSpPr/>
            <p:nvPr/>
          </p:nvSpPr>
          <p:spPr>
            <a:xfrm>
              <a:off x="-11843586" y="24227459"/>
              <a:ext cx="1145226" cy="53446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4℃</a:t>
              </a:r>
              <a:endParaRPr lang="ko-KR" altLang="en-US" b="1" dirty="0">
                <a:solidFill>
                  <a:schemeClr val="tx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D9CB8E12-C5DE-2AD2-E485-ACDC0011CD6D}"/>
                </a:ext>
              </a:extLst>
            </p:cNvPr>
            <p:cNvSpPr/>
            <p:nvPr/>
          </p:nvSpPr>
          <p:spPr>
            <a:xfrm>
              <a:off x="-11843586" y="23522643"/>
              <a:ext cx="1145226" cy="53446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25~30℃</a:t>
              </a:r>
              <a:endParaRPr lang="ko-KR" altLang="en-US" b="1" dirty="0">
                <a:solidFill>
                  <a:schemeClr val="tx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4" name="직사각형 123">
                  <a:extLst>
                    <a:ext uri="{FF2B5EF4-FFF2-40B4-BE49-F238E27FC236}">
                      <a16:creationId xmlns:a16="http://schemas.microsoft.com/office/drawing/2014/main" id="{46D354CC-F194-AF66-0B40-E34EBCE670EE}"/>
                    </a:ext>
                  </a:extLst>
                </p:cNvPr>
                <p:cNvSpPr/>
                <p:nvPr/>
              </p:nvSpPr>
              <p:spPr>
                <a:xfrm>
                  <a:off x="-10185196" y="20611319"/>
                  <a:ext cx="1794141" cy="3324533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latinLnBrk="1"/>
                  <a:endParaRPr lang="en-US" altLang="ko-KR" b="1" dirty="0">
                    <a:solidFill>
                      <a:schemeClr val="tx1"/>
                    </a:solidFill>
                    <a:latin typeface="한컴산뜻돋움" panose="02000000000000000000" pitchFamily="2" charset="-127"/>
                    <a:ea typeface="한컴산뜻돋움" panose="02000000000000000000" pitchFamily="2" charset="-127"/>
                  </a:endParaRPr>
                </a:p>
                <a:p>
                  <a:pPr algn="ctr" latinLnBrk="1"/>
                  <a:r>
                    <a:rPr lang="ko-KR" altLang="en-US" b="1" dirty="0">
                      <a:solidFill>
                        <a:schemeClr val="tx1"/>
                      </a:solidFill>
                      <a:latin typeface="한컴산뜻돋움" panose="02000000000000000000" pitchFamily="2" charset="-127"/>
                      <a:ea typeface="한컴산뜻돋움" panose="02000000000000000000" pitchFamily="2" charset="-127"/>
                    </a:rPr>
                    <a:t>기간별로 </a:t>
                  </a:r>
                  <a:endParaRPr lang="en-US" altLang="ko-KR" b="1" dirty="0">
                    <a:solidFill>
                      <a:schemeClr val="tx1"/>
                    </a:solidFill>
                    <a:latin typeface="한컴산뜻돋움" panose="02000000000000000000" pitchFamily="2" charset="-127"/>
                    <a:ea typeface="한컴산뜻돋움" panose="02000000000000000000" pitchFamily="2" charset="-127"/>
                  </a:endParaRPr>
                </a:p>
                <a:p>
                  <a:pPr algn="ctr" latinLnBrk="1"/>
                  <a:r>
                    <a:rPr lang="en-US" altLang="ko-KR" b="1" dirty="0">
                      <a:solidFill>
                        <a:schemeClr val="tx1"/>
                      </a:solidFill>
                      <a:latin typeface="한컴산뜻돋움" panose="02000000000000000000" pitchFamily="2" charset="-127"/>
                      <a:ea typeface="한컴산뜻돋움" panose="02000000000000000000" pitchFamily="2" charset="-127"/>
                    </a:rPr>
                    <a:t>2000~ </a:t>
                  </a:r>
                </a:p>
                <a:p>
                  <a:pPr algn="ctr" latinLnBrk="1"/>
                  <a:r>
                    <a:rPr lang="en-US" altLang="ko-KR" b="1" dirty="0">
                      <a:solidFill>
                        <a:schemeClr val="tx1"/>
                      </a:solidFill>
                      <a:latin typeface="한컴산뜻돋움" panose="02000000000000000000" pitchFamily="2" charset="-127"/>
                      <a:ea typeface="한컴산뜻돋움" panose="02000000000000000000" pitchFamily="2" charset="-127"/>
                    </a:rPr>
                    <a:t>6600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altLang="ko-KR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𝒎</m:t>
                          </m:r>
                        </m:e>
                        <m:sup>
                          <m:r>
                            <a:rPr lang="en-US" altLang="ko-KR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</m:oMath>
                  </a14:m>
                  <a:r>
                    <a:rPr lang="en-US" altLang="ko-KR" b="1" dirty="0">
                      <a:solidFill>
                        <a:schemeClr val="tx1"/>
                      </a:solidFill>
                      <a:latin typeface="한컴산뜻돋움" panose="02000000000000000000" pitchFamily="2" charset="-127"/>
                      <a:ea typeface="한컴산뜻돋움" panose="02000000000000000000" pitchFamily="2" charset="-127"/>
                    </a:rPr>
                    <a:t>/ ha</a:t>
                  </a:r>
                </a:p>
                <a:p>
                  <a:pPr algn="ctr" latinLnBrk="1"/>
                  <a:r>
                    <a:rPr lang="ko-KR" altLang="en-US" b="1" dirty="0">
                      <a:solidFill>
                        <a:schemeClr val="tx1"/>
                      </a:solidFill>
                      <a:latin typeface="한컴산뜻돋움" panose="02000000000000000000" pitchFamily="2" charset="-127"/>
                      <a:ea typeface="한컴산뜻돋움" panose="02000000000000000000" pitchFamily="2" charset="-127"/>
                    </a:rPr>
                    <a:t>물 필요</a:t>
                  </a:r>
                  <a:endParaRPr lang="en-US" altLang="ko-KR" b="1" dirty="0">
                    <a:solidFill>
                      <a:schemeClr val="tx1"/>
                    </a:solidFill>
                    <a:latin typeface="한컴산뜻돋움" panose="02000000000000000000" pitchFamily="2" charset="-127"/>
                    <a:ea typeface="한컴산뜻돋움" panose="02000000000000000000" pitchFamily="2" charset="-127"/>
                  </a:endParaRPr>
                </a:p>
                <a:p>
                  <a:pPr algn="ctr" latinLnBrk="1"/>
                  <a:endParaRPr lang="en-US" altLang="ko-KR" b="1" dirty="0">
                    <a:solidFill>
                      <a:schemeClr val="tx1"/>
                    </a:solidFill>
                    <a:latin typeface="한컴산뜻돋움" panose="02000000000000000000" pitchFamily="2" charset="-127"/>
                    <a:ea typeface="한컴산뜻돋움" panose="02000000000000000000" pitchFamily="2" charset="-127"/>
                  </a:endParaRPr>
                </a:p>
                <a:p>
                  <a:pPr algn="ctr" latinLnBrk="1"/>
                  <a:endParaRPr lang="en-US" altLang="ko-KR" b="1" dirty="0">
                    <a:solidFill>
                      <a:schemeClr val="tx1"/>
                    </a:solidFill>
                    <a:latin typeface="한컴산뜻돋움" panose="02000000000000000000" pitchFamily="2" charset="-127"/>
                    <a:ea typeface="한컴산뜻돋움" panose="02000000000000000000" pitchFamily="2" charset="-127"/>
                  </a:endParaRPr>
                </a:p>
                <a:p>
                  <a:pPr algn="ctr" latinLnBrk="1"/>
                  <a:r>
                    <a:rPr lang="ko-KR" altLang="en-US" b="1" dirty="0">
                      <a:solidFill>
                        <a:schemeClr val="tx1"/>
                      </a:solidFill>
                      <a:latin typeface="한컴산뜻돋움" panose="02000000000000000000" pitchFamily="2" charset="-127"/>
                      <a:ea typeface="한컴산뜻돋움" panose="02000000000000000000" pitchFamily="2" charset="-127"/>
                    </a:rPr>
                    <a:t>장마 이후 </a:t>
                  </a:r>
                  <a:endParaRPr lang="en-US" altLang="ko-KR" b="1" dirty="0">
                    <a:solidFill>
                      <a:schemeClr val="tx1"/>
                    </a:solidFill>
                    <a:latin typeface="한컴산뜻돋움" panose="02000000000000000000" pitchFamily="2" charset="-127"/>
                    <a:ea typeface="한컴산뜻돋움" panose="02000000000000000000" pitchFamily="2" charset="-127"/>
                  </a:endParaRPr>
                </a:p>
                <a:p>
                  <a:pPr algn="ctr" latinLnBrk="1"/>
                  <a:r>
                    <a:rPr lang="ko-KR" altLang="en-US" b="1" dirty="0" err="1">
                      <a:solidFill>
                        <a:schemeClr val="tx1"/>
                      </a:solidFill>
                      <a:latin typeface="한컴산뜻돋움" panose="02000000000000000000" pitchFamily="2" charset="-127"/>
                      <a:ea typeface="한컴산뜻돋움" panose="02000000000000000000" pitchFamily="2" charset="-127"/>
                    </a:rPr>
                    <a:t>함수율</a:t>
                  </a:r>
                  <a:r>
                    <a:rPr lang="ko-KR" altLang="en-US" b="1" dirty="0">
                      <a:solidFill>
                        <a:schemeClr val="tx1"/>
                      </a:solidFill>
                      <a:latin typeface="한컴산뜻돋움" panose="02000000000000000000" pitchFamily="2" charset="-127"/>
                      <a:ea typeface="한컴산뜻돋움" panose="02000000000000000000" pitchFamily="2" charset="-127"/>
                    </a:rPr>
                    <a:t> 높게 관리</a:t>
                  </a:r>
                </a:p>
                <a:p>
                  <a:pPr algn="ctr" latinLnBrk="1"/>
                  <a:endParaRPr lang="en-US" altLang="ko-KR" b="1" dirty="0">
                    <a:solidFill>
                      <a:schemeClr val="tx1"/>
                    </a:solidFill>
                    <a:latin typeface="한컴산뜻돋움" panose="02000000000000000000" pitchFamily="2" charset="-127"/>
                    <a:ea typeface="한컴산뜻돋움" panose="02000000000000000000" pitchFamily="2" charset="-127"/>
                  </a:endParaRPr>
                </a:p>
              </p:txBody>
            </p:sp>
          </mc:Choice>
          <mc:Fallback xmlns="">
            <p:sp>
              <p:nvSpPr>
                <p:cNvPr id="124" name="직사각형 123">
                  <a:extLst>
                    <a:ext uri="{FF2B5EF4-FFF2-40B4-BE49-F238E27FC236}">
                      <a16:creationId xmlns:a16="http://schemas.microsoft.com/office/drawing/2014/main" id="{46D354CC-F194-AF66-0B40-E34EBCE670E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10185196" y="20611319"/>
                  <a:ext cx="1794141" cy="3324533"/>
                </a:xfrm>
                <a:prstGeom prst="rect">
                  <a:avLst/>
                </a:prstGeom>
                <a:blipFill>
                  <a:blip r:embed="rId18"/>
                  <a:stretch>
                    <a:fillRect l="-2349" r="-2013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A921239E-4EE2-77CA-0E39-926559285803}"/>
                </a:ext>
              </a:extLst>
            </p:cNvPr>
            <p:cNvSpPr/>
            <p:nvPr/>
          </p:nvSpPr>
          <p:spPr>
            <a:xfrm>
              <a:off x="-10185196" y="24101759"/>
              <a:ext cx="1849520" cy="6551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tx1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수확 </a:t>
              </a:r>
              <a:r>
                <a:rPr lang="en-US" altLang="ko-KR" b="1" dirty="0">
                  <a:solidFill>
                    <a:schemeClr val="tx1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2</a:t>
              </a:r>
              <a:r>
                <a:rPr lang="ko-KR" altLang="en-US" b="1" dirty="0">
                  <a:solidFill>
                    <a:schemeClr val="tx1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주 전 </a:t>
              </a:r>
              <a:endParaRPr lang="en-US" altLang="ko-KR" b="1" dirty="0">
                <a:solidFill>
                  <a:schemeClr val="tx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endParaRPr>
            </a:p>
            <a:p>
              <a:pPr algn="ctr"/>
              <a:r>
                <a:rPr lang="ko-KR" altLang="en-US" b="1" dirty="0">
                  <a:solidFill>
                    <a:schemeClr val="tx1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급수 중단</a:t>
              </a: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4519941A-DFB4-4294-F941-B01A482D2AC9}"/>
                </a:ext>
              </a:extLst>
            </p:cNvPr>
            <p:cNvSpPr/>
            <p:nvPr/>
          </p:nvSpPr>
          <p:spPr>
            <a:xfrm>
              <a:off x="-7975502" y="20740518"/>
              <a:ext cx="1373468" cy="396738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b="1" dirty="0">
                <a:solidFill>
                  <a:schemeClr val="tx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endParaRPr>
            </a:p>
            <a:p>
              <a:pPr algn="ctr"/>
              <a:endParaRPr lang="en-US" altLang="ko-KR" b="1" dirty="0">
                <a:solidFill>
                  <a:schemeClr val="tx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endParaRPr>
            </a:p>
            <a:p>
              <a:pPr algn="ctr"/>
              <a:endParaRPr lang="en-US" altLang="ko-KR" b="1" dirty="0">
                <a:solidFill>
                  <a:schemeClr val="tx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endParaRPr>
            </a:p>
            <a:p>
              <a:pPr algn="ctr"/>
              <a:r>
                <a:rPr lang="ko-KR" altLang="en-US" b="1" i="0" dirty="0">
                  <a:solidFill>
                    <a:schemeClr val="tx1"/>
                  </a:solidFill>
                  <a:effectLst/>
                  <a:latin typeface="한컴산뜻돋움" panose="020B0600000101010101" charset="-127"/>
                  <a:ea typeface="한컴산뜻돋움" panose="020B0600000101010101" charset="-127"/>
                </a:rPr>
                <a:t>광보상점은 </a:t>
              </a:r>
              <a:r>
                <a:rPr lang="en-US" altLang="ko-KR" b="1" i="0" dirty="0">
                  <a:solidFill>
                    <a:schemeClr val="tx1"/>
                  </a:solidFill>
                  <a:effectLst/>
                  <a:latin typeface="한컴산뜻돋움" panose="020B0600000101010101" charset="-127"/>
                  <a:ea typeface="한컴산뜻돋움" panose="020B0600000101010101" charset="-127"/>
                </a:rPr>
                <a:t>1</a:t>
              </a:r>
              <a:r>
                <a:rPr lang="ko-KR" altLang="en-US" b="1" i="0" dirty="0">
                  <a:solidFill>
                    <a:schemeClr val="tx1"/>
                  </a:solidFill>
                  <a:effectLst/>
                  <a:latin typeface="한컴산뜻돋움" panose="020B0600000101010101" charset="-127"/>
                  <a:ea typeface="한컴산뜻돋움" panose="020B0600000101010101" charset="-127"/>
                </a:rPr>
                <a:t>천 </a:t>
              </a:r>
              <a:r>
                <a:rPr lang="en-US" altLang="ko-KR" b="1" i="0" dirty="0">
                  <a:solidFill>
                    <a:schemeClr val="tx1"/>
                  </a:solidFill>
                  <a:effectLst/>
                  <a:latin typeface="한컴산뜻돋움" panose="020B0600000101010101" charset="-127"/>
                  <a:ea typeface="한컴산뜻돋움" panose="020B0600000101010101" charset="-127"/>
                </a:rPr>
                <a:t>l</a:t>
              </a:r>
              <a:r>
                <a:rPr lang="en-US" altLang="ko-KR" b="1" dirty="0">
                  <a:solidFill>
                    <a:schemeClr val="tx1"/>
                  </a:solidFill>
                  <a:latin typeface="한컴산뜻돋움" panose="020B0600000101010101" charset="-127"/>
                  <a:ea typeface="한컴산뜻돋움" panose="020B0600000101010101" charset="-127"/>
                </a:rPr>
                <a:t>ux</a:t>
              </a:r>
              <a:r>
                <a:rPr lang="en-US" altLang="ko-KR" b="1" i="0" dirty="0">
                  <a:solidFill>
                    <a:schemeClr val="tx1"/>
                  </a:solidFill>
                  <a:effectLst/>
                  <a:latin typeface="한컴산뜻돋움" panose="020B0600000101010101" charset="-127"/>
                  <a:ea typeface="한컴산뜻돋움" panose="020B0600000101010101" charset="-127"/>
                </a:rPr>
                <a:t>, </a:t>
              </a:r>
              <a:r>
                <a:rPr lang="ko-KR" altLang="en-US" b="1" i="0" dirty="0" err="1">
                  <a:solidFill>
                    <a:schemeClr val="tx1"/>
                  </a:solidFill>
                  <a:effectLst/>
                  <a:latin typeface="한컴산뜻돋움" panose="020B0600000101010101" charset="-127"/>
                  <a:ea typeface="한컴산뜻돋움" panose="020B0600000101010101" charset="-127"/>
                </a:rPr>
                <a:t>광포화점이</a:t>
              </a:r>
              <a:r>
                <a:rPr lang="ko-KR" altLang="en-US" b="1" i="0" dirty="0">
                  <a:solidFill>
                    <a:schemeClr val="tx1"/>
                  </a:solidFill>
                  <a:effectLst/>
                  <a:latin typeface="한컴산뜻돋움" panose="020B0600000101010101" charset="-127"/>
                  <a:ea typeface="한컴산뜻돋움" panose="020B0600000101010101" charset="-127"/>
                </a:rPr>
                <a:t> </a:t>
              </a:r>
              <a:r>
                <a:rPr lang="en-US" altLang="ko-KR" b="1" i="0" dirty="0">
                  <a:solidFill>
                    <a:schemeClr val="tx1"/>
                  </a:solidFill>
                  <a:effectLst/>
                  <a:latin typeface="한컴산뜻돋움" panose="020B0600000101010101" charset="-127"/>
                  <a:ea typeface="한컴산뜻돋움" panose="020B0600000101010101" charset="-127"/>
                </a:rPr>
                <a:t>7</a:t>
              </a:r>
              <a:r>
                <a:rPr lang="ko-KR" altLang="en-US" b="1" i="0" dirty="0">
                  <a:solidFill>
                    <a:schemeClr val="tx1"/>
                  </a:solidFill>
                  <a:effectLst/>
                  <a:latin typeface="한컴산뜻돋움" panose="020B0600000101010101" charset="-127"/>
                  <a:ea typeface="한컴산뜻돋움" panose="020B0600000101010101" charset="-127"/>
                </a:rPr>
                <a:t>만 </a:t>
              </a:r>
              <a:r>
                <a:rPr lang="en-US" altLang="ko-KR" b="1" dirty="0">
                  <a:solidFill>
                    <a:schemeClr val="tx1"/>
                  </a:solidFill>
                  <a:latin typeface="한컴산뜻돋움" panose="020B0600000101010101" charset="-127"/>
                  <a:ea typeface="한컴산뜻돋움" panose="020B0600000101010101" charset="-127"/>
                </a:rPr>
                <a:t>l</a:t>
              </a:r>
              <a:r>
                <a:rPr lang="en-US" altLang="ko-KR" b="1" i="0" dirty="0">
                  <a:solidFill>
                    <a:schemeClr val="tx1"/>
                  </a:solidFill>
                  <a:effectLst/>
                  <a:latin typeface="한컴산뜻돋움" panose="020B0600000101010101" charset="-127"/>
                  <a:ea typeface="한컴산뜻돋움" panose="020B0600000101010101" charset="-127"/>
                </a:rPr>
                <a:t>ux, 1</a:t>
              </a:r>
              <a:r>
                <a:rPr lang="ko-KR" altLang="en-US" b="1" i="0" dirty="0">
                  <a:solidFill>
                    <a:schemeClr val="tx1"/>
                  </a:solidFill>
                  <a:effectLst/>
                  <a:latin typeface="한컴산뜻돋움" panose="020B0600000101010101" charset="-127"/>
                  <a:ea typeface="한컴산뜻돋움" panose="020B0600000101010101" charset="-127"/>
                </a:rPr>
                <a:t>만 </a:t>
              </a:r>
              <a:r>
                <a:rPr lang="en-US" altLang="ko-KR" b="1" dirty="0">
                  <a:solidFill>
                    <a:schemeClr val="tx1"/>
                  </a:solidFill>
                  <a:latin typeface="한컴산뜻돋움" panose="020B0600000101010101" charset="-127"/>
                  <a:ea typeface="한컴산뜻돋움" panose="020B0600000101010101" charset="-127"/>
                </a:rPr>
                <a:t>l</a:t>
              </a:r>
              <a:r>
                <a:rPr lang="en-US" altLang="ko-KR" b="1" i="0" dirty="0">
                  <a:solidFill>
                    <a:schemeClr val="tx1"/>
                  </a:solidFill>
                  <a:effectLst/>
                  <a:latin typeface="한컴산뜻돋움" panose="020B0600000101010101" charset="-127"/>
                  <a:ea typeface="한컴산뜻돋움" panose="020B0600000101010101" charset="-127"/>
                </a:rPr>
                <a:t>ux</a:t>
              </a:r>
              <a:r>
                <a:rPr lang="ko-KR" altLang="en-US" b="1" i="0" dirty="0">
                  <a:solidFill>
                    <a:schemeClr val="tx1"/>
                  </a:solidFill>
                  <a:effectLst/>
                  <a:latin typeface="한컴산뜻돋움" panose="020B0600000101010101" charset="-127"/>
                  <a:ea typeface="한컴산뜻돋움" panose="020B0600000101010101" charset="-127"/>
                </a:rPr>
                <a:t> 이하에서는 생육이 좋지 않음</a:t>
              </a:r>
              <a:endParaRPr lang="en-US" altLang="ko-KR" b="1" i="0" dirty="0">
                <a:solidFill>
                  <a:schemeClr val="tx1"/>
                </a:solidFill>
                <a:effectLst/>
                <a:latin typeface="한컴산뜻돋움" panose="020B0600000101010101" charset="-127"/>
                <a:ea typeface="한컴산뜻돋움" panose="020B0600000101010101" charset="-127"/>
              </a:endParaRPr>
            </a:p>
            <a:p>
              <a:pPr algn="ctr"/>
              <a:endParaRPr lang="en-US" altLang="ko-KR" b="1" dirty="0">
                <a:solidFill>
                  <a:schemeClr val="tx1"/>
                </a:solidFill>
                <a:latin typeface="한컴산뜻돋움" panose="020B0600000101010101" charset="-127"/>
                <a:ea typeface="한컴산뜻돋움" panose="020B0600000101010101" charset="-127"/>
              </a:endParaRPr>
            </a:p>
            <a:p>
              <a:pPr algn="ctr"/>
              <a:r>
                <a:rPr lang="ko-KR" altLang="en-US" b="1" i="0" dirty="0">
                  <a:solidFill>
                    <a:schemeClr val="tx1"/>
                  </a:solidFill>
                  <a:effectLst/>
                  <a:latin typeface="한컴산뜻돋움" panose="020B0600000101010101" charset="-127"/>
                  <a:ea typeface="한컴산뜻돋움" panose="020B0600000101010101" charset="-127"/>
                </a:rPr>
                <a:t>강한광선이 필요함 </a:t>
              </a:r>
              <a:r>
                <a:rPr lang="en-US" altLang="ko-KR" b="1" i="0" dirty="0">
                  <a:solidFill>
                    <a:schemeClr val="tx1"/>
                  </a:solidFill>
                  <a:effectLst/>
                  <a:latin typeface="한컴산뜻돋움" panose="020B0600000101010101" charset="-127"/>
                  <a:ea typeface="한컴산뜻돋움" panose="020B0600000101010101" charset="-127"/>
                </a:rPr>
                <a:t>-&gt; </a:t>
              </a:r>
              <a:r>
                <a:rPr lang="ko-KR" altLang="en-US" b="1" i="0" dirty="0">
                  <a:solidFill>
                    <a:schemeClr val="tx1"/>
                  </a:solidFill>
                  <a:effectLst/>
                  <a:latin typeface="한컴산뜻돋움" panose="020B0600000101010101" charset="-127"/>
                  <a:ea typeface="한컴산뜻돋움" panose="020B0600000101010101" charset="-127"/>
                </a:rPr>
                <a:t>보광필요</a:t>
              </a:r>
              <a:endParaRPr lang="en-US" altLang="ko-KR" b="1" i="0" dirty="0">
                <a:solidFill>
                  <a:schemeClr val="tx1"/>
                </a:solidFill>
                <a:effectLst/>
                <a:latin typeface="한컴산뜻돋움" panose="020B0600000101010101" charset="-127"/>
                <a:ea typeface="한컴산뜻돋움" panose="020B0600000101010101" charset="-127"/>
              </a:endParaRPr>
            </a:p>
            <a:p>
              <a:pPr algn="ctr"/>
              <a:endParaRPr lang="en-US" altLang="ko-KR" b="1" i="0" dirty="0">
                <a:solidFill>
                  <a:schemeClr val="tx1"/>
                </a:solidFill>
                <a:effectLst/>
                <a:latin typeface="한컴산뜻돋움" panose="020B0600000101010101" charset="-127"/>
                <a:ea typeface="한컴산뜻돋움" panose="020B0600000101010101" charset="-127"/>
              </a:endParaRPr>
            </a:p>
            <a:p>
              <a:pPr algn="ctr"/>
              <a:endParaRPr lang="ko-KR" altLang="en-US" b="1" dirty="0">
                <a:solidFill>
                  <a:schemeClr val="tx1"/>
                </a:solidFill>
                <a:latin typeface="한컴산뜻돋움" panose="020B0600000101010101" charset="-127"/>
                <a:ea typeface="한컴산뜻돋움" panose="020B0600000101010101" charset="-127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3534EAF4-625D-CAD2-DD06-27F9E8A39F91}"/>
                </a:ext>
              </a:extLst>
            </p:cNvPr>
            <p:cNvSpPr/>
            <p:nvPr/>
          </p:nvSpPr>
          <p:spPr>
            <a:xfrm>
              <a:off x="-13965463" y="19764182"/>
              <a:ext cx="7895029" cy="528539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solidFill>
                  <a:schemeClr val="tx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endParaRPr>
            </a:p>
          </p:txBody>
        </p:sp>
        <p:sp>
          <p:nvSpPr>
            <p:cNvPr id="130" name="타원 129">
              <a:extLst>
                <a:ext uri="{FF2B5EF4-FFF2-40B4-BE49-F238E27FC236}">
                  <a16:creationId xmlns:a16="http://schemas.microsoft.com/office/drawing/2014/main" id="{EC1E8B5A-04B1-6F5C-1B32-0B9F19480FDF}"/>
                </a:ext>
              </a:extLst>
            </p:cNvPr>
            <p:cNvSpPr/>
            <p:nvPr/>
          </p:nvSpPr>
          <p:spPr>
            <a:xfrm>
              <a:off x="-8208007" y="19928687"/>
              <a:ext cx="1794141" cy="625308"/>
            </a:xfrm>
            <a:prstGeom prst="ellipse">
              <a:avLst/>
            </a:prstGeom>
            <a:solidFill>
              <a:srgbClr val="A62E6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bg1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광량</a:t>
              </a:r>
            </a:p>
          </p:txBody>
        </p:sp>
        <p:sp>
          <p:nvSpPr>
            <p:cNvPr id="131" name="타원 130">
              <a:extLst>
                <a:ext uri="{FF2B5EF4-FFF2-40B4-BE49-F238E27FC236}">
                  <a16:creationId xmlns:a16="http://schemas.microsoft.com/office/drawing/2014/main" id="{8C285042-7436-012D-31F0-2D07FD715EDA}"/>
                </a:ext>
              </a:extLst>
            </p:cNvPr>
            <p:cNvSpPr/>
            <p:nvPr/>
          </p:nvSpPr>
          <p:spPr>
            <a:xfrm>
              <a:off x="-10207841" y="19911042"/>
              <a:ext cx="1794141" cy="625308"/>
            </a:xfrm>
            <a:prstGeom prst="ellipse">
              <a:avLst/>
            </a:prstGeom>
            <a:solidFill>
              <a:srgbClr val="A62E6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bg1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급수</a:t>
              </a:r>
            </a:p>
          </p:txBody>
        </p:sp>
        <p:sp>
          <p:nvSpPr>
            <p:cNvPr id="132" name="타원 131">
              <a:extLst>
                <a:ext uri="{FF2B5EF4-FFF2-40B4-BE49-F238E27FC236}">
                  <a16:creationId xmlns:a16="http://schemas.microsoft.com/office/drawing/2014/main" id="{9EF41703-1757-5E1B-399F-521E2921EA79}"/>
                </a:ext>
              </a:extLst>
            </p:cNvPr>
            <p:cNvSpPr/>
            <p:nvPr/>
          </p:nvSpPr>
          <p:spPr>
            <a:xfrm>
              <a:off x="-12197597" y="19911042"/>
              <a:ext cx="1794141" cy="625308"/>
            </a:xfrm>
            <a:prstGeom prst="ellipse">
              <a:avLst/>
            </a:prstGeom>
            <a:solidFill>
              <a:srgbClr val="A62E6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bg1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온도</a:t>
              </a:r>
            </a:p>
          </p:txBody>
        </p:sp>
        <p:sp>
          <p:nvSpPr>
            <p:cNvPr id="133" name="타원 132">
              <a:extLst>
                <a:ext uri="{FF2B5EF4-FFF2-40B4-BE49-F238E27FC236}">
                  <a16:creationId xmlns:a16="http://schemas.microsoft.com/office/drawing/2014/main" id="{CAE68127-1575-0CAB-1B75-0AE573BE8149}"/>
                </a:ext>
              </a:extLst>
            </p:cNvPr>
            <p:cNvSpPr/>
            <p:nvPr/>
          </p:nvSpPr>
          <p:spPr>
            <a:xfrm>
              <a:off x="-5258768" y="19960079"/>
              <a:ext cx="4679487" cy="625308"/>
            </a:xfrm>
            <a:prstGeom prst="ellipse">
              <a:avLst/>
            </a:prstGeom>
            <a:solidFill>
              <a:srgbClr val="A62E6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bg1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상대습도 </a:t>
              </a:r>
              <a:r>
                <a:rPr lang="en-US" altLang="ko-KR" b="1" dirty="0">
                  <a:solidFill>
                    <a:schemeClr val="bg1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&amp; </a:t>
              </a:r>
              <a:r>
                <a:rPr lang="ko-KR" altLang="en-US" b="1" dirty="0">
                  <a:solidFill>
                    <a:schemeClr val="bg1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이산화탄소</a:t>
              </a:r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1E56EBEB-3B1A-E0E6-ADC0-8BA40D1BFB7C}"/>
                </a:ext>
              </a:extLst>
            </p:cNvPr>
            <p:cNvSpPr/>
            <p:nvPr/>
          </p:nvSpPr>
          <p:spPr>
            <a:xfrm>
              <a:off x="-6070435" y="19764182"/>
              <a:ext cx="5983241" cy="528539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aphicFrame>
        <p:nvGraphicFramePr>
          <p:cNvPr id="135" name="표 134">
            <a:extLst>
              <a:ext uri="{FF2B5EF4-FFF2-40B4-BE49-F238E27FC236}">
                <a16:creationId xmlns:a16="http://schemas.microsoft.com/office/drawing/2014/main" id="{E0034A8D-674B-C90C-5B8A-2E28A2B583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6059781"/>
              </p:ext>
            </p:extLst>
          </p:nvPr>
        </p:nvGraphicFramePr>
        <p:xfrm>
          <a:off x="25649084" y="20237229"/>
          <a:ext cx="5095456" cy="268866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469002">
                  <a:extLst>
                    <a:ext uri="{9D8B030D-6E8A-4147-A177-3AD203B41FA5}">
                      <a16:colId xmlns:a16="http://schemas.microsoft.com/office/drawing/2014/main" val="1610034825"/>
                    </a:ext>
                  </a:extLst>
                </a:gridCol>
                <a:gridCol w="1078726">
                  <a:extLst>
                    <a:ext uri="{9D8B030D-6E8A-4147-A177-3AD203B41FA5}">
                      <a16:colId xmlns:a16="http://schemas.microsoft.com/office/drawing/2014/main" val="1339894571"/>
                    </a:ext>
                  </a:extLst>
                </a:gridCol>
                <a:gridCol w="1273864">
                  <a:extLst>
                    <a:ext uri="{9D8B030D-6E8A-4147-A177-3AD203B41FA5}">
                      <a16:colId xmlns:a16="http://schemas.microsoft.com/office/drawing/2014/main" val="3736215443"/>
                    </a:ext>
                  </a:extLst>
                </a:gridCol>
                <a:gridCol w="1273864">
                  <a:extLst>
                    <a:ext uri="{9D8B030D-6E8A-4147-A177-3AD203B41FA5}">
                      <a16:colId xmlns:a16="http://schemas.microsoft.com/office/drawing/2014/main" val="365576166"/>
                    </a:ext>
                  </a:extLst>
                </a:gridCol>
              </a:tblGrid>
              <a:tr h="46458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solidFill>
                          <a:schemeClr val="bg1"/>
                        </a:solidFill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2E6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bg1"/>
                          </a:solidFill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여름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2E6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bg1"/>
                          </a:solidFill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겨울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2E6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bg1"/>
                          </a:solidFill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2E6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68672"/>
                  </a:ext>
                </a:extLst>
              </a:tr>
              <a:tr h="4645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>
                          <a:solidFill>
                            <a:schemeClr val="tx1"/>
                          </a:solidFill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환기팬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chemeClr val="tx1"/>
                          </a:solidFill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O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chemeClr val="tx1"/>
                          </a:solidFill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X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chemeClr val="tx1"/>
                          </a:solidFill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O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7691821"/>
                  </a:ext>
                </a:extLst>
              </a:tr>
              <a:tr h="4645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>
                          <a:solidFill>
                            <a:schemeClr val="tx1"/>
                          </a:solidFill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안개분무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chemeClr val="tx1"/>
                          </a:solidFill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X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chemeClr val="tx1"/>
                          </a:solidFill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O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chemeClr val="tx1"/>
                          </a:solidFill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O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3266930"/>
                  </a:ext>
                </a:extLst>
              </a:tr>
              <a:tr h="4645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>
                          <a:solidFill>
                            <a:schemeClr val="tx1"/>
                          </a:solidFill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창문개폐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chemeClr val="tx1"/>
                          </a:solidFill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O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chemeClr val="tx1"/>
                          </a:solidFill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X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chemeClr val="tx1"/>
                          </a:solidFill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X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566975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>
                          <a:solidFill>
                            <a:schemeClr val="tx1"/>
                          </a:solidFill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이산화탄소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chemeClr val="tx1"/>
                          </a:solidFill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O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chemeClr val="tx1"/>
                          </a:solidFill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O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chemeClr val="tx1"/>
                          </a:solidFill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X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9449473"/>
                  </a:ext>
                </a:extLst>
              </a:tr>
              <a:tr h="4645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>
                          <a:solidFill>
                            <a:schemeClr val="tx1"/>
                          </a:solidFill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산소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>
                          <a:solidFill>
                            <a:schemeClr val="tx1"/>
                          </a:solidFill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밤에 시비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chemeClr val="tx1"/>
                          </a:solidFill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X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chemeClr val="tx1"/>
                          </a:solidFill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X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302451"/>
                  </a:ext>
                </a:extLst>
              </a:tr>
            </a:tbl>
          </a:graphicData>
        </a:graphic>
      </p:graphicFrame>
      <p:sp>
        <p:nvSpPr>
          <p:cNvPr id="136" name="TextBox 135">
            <a:extLst>
              <a:ext uri="{FF2B5EF4-FFF2-40B4-BE49-F238E27FC236}">
                <a16:creationId xmlns:a16="http://schemas.microsoft.com/office/drawing/2014/main" id="{4A42600B-8B04-4321-A12F-4E919FD5B51B}"/>
              </a:ext>
            </a:extLst>
          </p:cNvPr>
          <p:cNvSpPr txBox="1"/>
          <p:nvPr/>
        </p:nvSpPr>
        <p:spPr>
          <a:xfrm>
            <a:off x="17086966" y="23384561"/>
            <a:ext cx="4984626" cy="5784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ko-KR" sz="2800" b="1" dirty="0">
                <a:ea typeface="한컴산뜻돋움" panose="02000000000000000000" pitchFamily="2" charset="-127"/>
                <a:cs typeface="Arial Unicode MS" panose="020B0600000101010101" charset="-127"/>
              </a:rPr>
              <a:t>Fig5.  </a:t>
            </a:r>
            <a:r>
              <a:rPr lang="ko-KR" altLang="en-US" sz="2800" b="1" dirty="0">
                <a:ea typeface="한컴산뜻돋움" panose="02000000000000000000" pitchFamily="2" charset="-127"/>
                <a:cs typeface="Arial Unicode MS" panose="020B0600000101010101" charset="-127"/>
              </a:rPr>
              <a:t>생육단계별 생육단계 </a:t>
            </a:r>
            <a:endParaRPr lang="en-US" altLang="ko-KR" sz="2800" b="1" dirty="0">
              <a:ea typeface="한컴산뜻돋움" panose="02000000000000000000" pitchFamily="2" charset="-127"/>
              <a:cs typeface="Arial Unicode MS" panose="020B0600000101010101" charset="-127"/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91976CC8-BA57-9654-0BF0-A39D9E5827B4}"/>
              </a:ext>
            </a:extLst>
          </p:cNvPr>
          <p:cNvSpPr txBox="1"/>
          <p:nvPr/>
        </p:nvSpPr>
        <p:spPr>
          <a:xfrm>
            <a:off x="16857907" y="15959834"/>
            <a:ext cx="9327659" cy="6926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ko-KR" sz="3450" b="1" dirty="0">
                <a:solidFill>
                  <a:srgbClr val="6C1E4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Operational Scenario and Dashboard</a:t>
            </a:r>
          </a:p>
        </p:txBody>
      </p:sp>
      <p:sp>
        <p:nvSpPr>
          <p:cNvPr id="142" name="제목 1">
            <a:extLst>
              <a:ext uri="{FF2B5EF4-FFF2-40B4-BE49-F238E27FC236}">
                <a16:creationId xmlns:a16="http://schemas.microsoft.com/office/drawing/2014/main" id="{285AC534-F71F-A96C-4EA6-7F0CE4DC03F3}"/>
              </a:ext>
            </a:extLst>
          </p:cNvPr>
          <p:cNvSpPr txBox="1">
            <a:spLocks/>
          </p:cNvSpPr>
          <p:nvPr/>
        </p:nvSpPr>
        <p:spPr>
          <a:xfrm>
            <a:off x="16850137" y="24475557"/>
            <a:ext cx="15062046" cy="3511926"/>
          </a:xfrm>
          <a:prstGeom prst="rect">
            <a:avLst/>
          </a:prstGeom>
        </p:spPr>
        <p:txBody>
          <a:bodyPr vert="horz" lIns="83820" tIns="41910" rIns="83820" bIns="41910" rtlCol="0" anchor="b">
            <a:noAutofit/>
          </a:bodyPr>
          <a:lstStyle>
            <a:lvl1pPr algn="ctr" defTabSz="3240451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126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20000"/>
              </a:lnSpc>
            </a:pP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주간기온을 평균 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24~26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도로 하고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,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야간 기온은 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10~18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도로 관리한다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.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낮에 일사량이 좋을 때는 밤에 온도를 높여 관리하는 것이 좋고 낮에 일사량이 부족하여 광합성이 불충분한 경우에는 밤에 온도를 약간 낮게 관리하여 양분 소비를 적게 하도록 해야 한다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.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방울토마토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(</a:t>
            </a:r>
            <a:r>
              <a:rPr lang="en-US" altLang="ko-KR" sz="3000" b="1" i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Solanum </a:t>
            </a:r>
            <a:r>
              <a:rPr lang="en-US" altLang="ko-KR" sz="3000" b="1" i="1" dirty="0" err="1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lycopersicum</a:t>
            </a:r>
            <a:r>
              <a:rPr lang="en-US" altLang="ko-KR" sz="3000" b="1" i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 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var. cerasiforme)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은 토마토의 변종이기 때문에 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C3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식물로써 탄산가스 농도의 증가에 민감하게 반응하므로 이산화탄소 농도는 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700ppm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으로 유지하는 것을 목표로 한다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.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토양수분은 생육 전반기에는 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-10~30kPa, 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후반기에는 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-20~-30kPa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정도로 유지하도록 관수관리를 한다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. </a:t>
            </a:r>
          </a:p>
        </p:txBody>
      </p:sp>
      <p:pic>
        <p:nvPicPr>
          <p:cNvPr id="143" name="그림 142">
            <a:extLst>
              <a:ext uri="{FF2B5EF4-FFF2-40B4-BE49-F238E27FC236}">
                <a16:creationId xmlns:a16="http://schemas.microsoft.com/office/drawing/2014/main" id="{9EE5FCBF-332B-2BA3-E035-A21400257680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150528" y="28671062"/>
            <a:ext cx="11783768" cy="5778411"/>
          </a:xfrm>
          <a:prstGeom prst="rect">
            <a:avLst/>
          </a:prstGeom>
        </p:spPr>
      </p:pic>
      <p:sp>
        <p:nvSpPr>
          <p:cNvPr id="144" name="TextBox 143">
            <a:extLst>
              <a:ext uri="{FF2B5EF4-FFF2-40B4-BE49-F238E27FC236}">
                <a16:creationId xmlns:a16="http://schemas.microsoft.com/office/drawing/2014/main" id="{CF1AAE51-5774-35C4-5984-326E597018FC}"/>
              </a:ext>
            </a:extLst>
          </p:cNvPr>
          <p:cNvSpPr txBox="1"/>
          <p:nvPr/>
        </p:nvSpPr>
        <p:spPr>
          <a:xfrm>
            <a:off x="886052" y="29093910"/>
            <a:ext cx="4984626" cy="5200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ko-KR" sz="2500" b="1" dirty="0">
                <a:ea typeface="한컴산뜻돋움" panose="02000000000000000000" pitchFamily="2" charset="-127"/>
                <a:cs typeface="Arial Unicode MS" panose="020B0600000101010101" charset="-127"/>
              </a:rPr>
              <a:t>Fig3.  </a:t>
            </a:r>
            <a:r>
              <a:rPr lang="ko-KR" altLang="en-US" sz="2500" b="1" dirty="0">
                <a:ea typeface="한컴산뜻돋움" panose="02000000000000000000" pitchFamily="2" charset="-127"/>
                <a:cs typeface="Arial Unicode MS" panose="020B0600000101010101" charset="-127"/>
              </a:rPr>
              <a:t>대시보드</a:t>
            </a:r>
            <a:endParaRPr lang="en-US" altLang="ko-KR" sz="2500" b="1" dirty="0">
              <a:ea typeface="한컴산뜻돋움" panose="02000000000000000000" pitchFamily="2" charset="-127"/>
              <a:cs typeface="Arial Unicode MS" panose="020B0600000101010101" charset="-127"/>
            </a:endParaRP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1F65A48F-8CB3-18B5-2DE7-12011D28A764}"/>
              </a:ext>
            </a:extLst>
          </p:cNvPr>
          <p:cNvSpPr txBox="1"/>
          <p:nvPr/>
        </p:nvSpPr>
        <p:spPr>
          <a:xfrm>
            <a:off x="692305" y="35958022"/>
            <a:ext cx="31091219" cy="28076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식물 재배생리를 연구하기 위해 </a:t>
            </a:r>
            <a:r>
              <a:rPr lang="ko-KR" altLang="en-US" sz="3000" b="1" dirty="0" err="1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온실은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 필수적인 요소이다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.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본 연구에서는 폐쇄적인 설계로 구성된 기존 챔버를 보완하여 환경제어 알고리즘을 개선하기 위한 연구용 </a:t>
            </a:r>
            <a:r>
              <a:rPr lang="ko-KR" altLang="en-US" sz="3000" b="1" dirty="0" err="1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미니챔버를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 제안하였다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.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본 연구에서 개발한 미니챔버는 개방형 구조로 </a:t>
            </a:r>
            <a:r>
              <a:rPr lang="ko-KR" altLang="en-US" sz="3000" b="1" dirty="0">
                <a:ea typeface="한컴산뜻돋움" panose="02000000000000000000" pitchFamily="2" charset="-127"/>
              </a:rPr>
              <a:t>하드웨어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플랫폼 위에 이미지 분석이 가능한 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AI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모델을 적용하여 생육단계를 구분하여 단계에 따른 알맞은 환경조절이 룰기반으로 설정하여 운영될 수 있도록 소프트웨어를 적용할 수 있음을 확인하였다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.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소프트웨어로 구축하면 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UI(user interface)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를 이용한 웹으로 연동 후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실시간 환경 데이터 모니터링 및 제어장치와 조절 알고리즘을 적용할 수 있다는 점에서 의의가 있다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.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향후에는 시뮬레이션을 통해 다양한 시나리오를 미리 점검함으로써 의사결정을 지원할 수 있을 것으로 생각되며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,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식물공장의 제어 알고리즘 개선을 위한 연구 기반으로 기여할 것으로 기대한다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. </a:t>
            </a: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5A11A8DB-10E7-F9B9-3C61-867E47170AE2}"/>
              </a:ext>
            </a:extLst>
          </p:cNvPr>
          <p:cNvSpPr/>
          <p:nvPr/>
        </p:nvSpPr>
        <p:spPr>
          <a:xfrm>
            <a:off x="19026130" y="31827617"/>
            <a:ext cx="513256" cy="2155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32EDAA4F-A32E-0A3D-9596-45215ACC4155}"/>
              </a:ext>
            </a:extLst>
          </p:cNvPr>
          <p:cNvSpPr txBox="1"/>
          <p:nvPr/>
        </p:nvSpPr>
        <p:spPr>
          <a:xfrm>
            <a:off x="19026130" y="31988258"/>
            <a:ext cx="13240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LED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2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보광등</a:t>
            </a:r>
            <a:endParaRPr lang="ko-KR" altLang="en-US"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46" name="사각형: 둥근 모서리 145">
            <a:extLst>
              <a:ext uri="{FF2B5EF4-FFF2-40B4-BE49-F238E27FC236}">
                <a16:creationId xmlns:a16="http://schemas.microsoft.com/office/drawing/2014/main" id="{DD3F6054-E656-4B01-B8C8-6656DBC78669}"/>
              </a:ext>
            </a:extLst>
          </p:cNvPr>
          <p:cNvSpPr/>
          <p:nvPr/>
        </p:nvSpPr>
        <p:spPr>
          <a:xfrm>
            <a:off x="17471807" y="20436529"/>
            <a:ext cx="1607373" cy="519102"/>
          </a:xfrm>
          <a:prstGeom prst="roundRect">
            <a:avLst/>
          </a:prstGeom>
          <a:solidFill>
            <a:srgbClr val="A62E6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생육단계</a:t>
            </a:r>
          </a:p>
        </p:txBody>
      </p:sp>
      <p:sp>
        <p:nvSpPr>
          <p:cNvPr id="147" name="사각형: 둥근 모서리 146">
            <a:extLst>
              <a:ext uri="{FF2B5EF4-FFF2-40B4-BE49-F238E27FC236}">
                <a16:creationId xmlns:a16="http://schemas.microsoft.com/office/drawing/2014/main" id="{2A167448-C9E8-40D9-B131-047C3BAF4982}"/>
              </a:ext>
            </a:extLst>
          </p:cNvPr>
          <p:cNvSpPr/>
          <p:nvPr/>
        </p:nvSpPr>
        <p:spPr>
          <a:xfrm>
            <a:off x="17471807" y="21149692"/>
            <a:ext cx="1607373" cy="519102"/>
          </a:xfrm>
          <a:prstGeom prst="roundRect">
            <a:avLst/>
          </a:prstGeom>
          <a:solidFill>
            <a:srgbClr val="A62E6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개화단계</a:t>
            </a:r>
          </a:p>
        </p:txBody>
      </p:sp>
      <p:sp>
        <p:nvSpPr>
          <p:cNvPr id="150" name="사각형: 둥근 모서리 149">
            <a:extLst>
              <a:ext uri="{FF2B5EF4-FFF2-40B4-BE49-F238E27FC236}">
                <a16:creationId xmlns:a16="http://schemas.microsoft.com/office/drawing/2014/main" id="{6CCBB28F-2C86-4A54-B39B-E8E579F5D05C}"/>
              </a:ext>
            </a:extLst>
          </p:cNvPr>
          <p:cNvSpPr/>
          <p:nvPr/>
        </p:nvSpPr>
        <p:spPr>
          <a:xfrm>
            <a:off x="17484660" y="21811129"/>
            <a:ext cx="1607373" cy="519102"/>
          </a:xfrm>
          <a:prstGeom prst="roundRect">
            <a:avLst/>
          </a:prstGeom>
          <a:solidFill>
            <a:srgbClr val="A62E6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과비대단계</a:t>
            </a: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1EE90421-AA6E-4F51-B5A6-43047D9CB2AA}"/>
              </a:ext>
            </a:extLst>
          </p:cNvPr>
          <p:cNvSpPr/>
          <p:nvPr/>
        </p:nvSpPr>
        <p:spPr>
          <a:xfrm>
            <a:off x="8516608" y="31524585"/>
            <a:ext cx="1328130" cy="9433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0" name="그림 99">
            <a:extLst>
              <a:ext uri="{FF2B5EF4-FFF2-40B4-BE49-F238E27FC236}">
                <a16:creationId xmlns:a16="http://schemas.microsoft.com/office/drawing/2014/main" id="{1589AC87-F450-4A54-A694-242AB64DA85B}"/>
              </a:ext>
            </a:extLst>
          </p:cNvPr>
          <p:cNvPicPr>
            <a:picLocks noChangeAspect="1"/>
          </p:cNvPicPr>
          <p:nvPr/>
        </p:nvPicPr>
        <p:blipFill rotWithShape="1">
          <a:blip r:embed="rId20"/>
          <a:srcRect l="20899" t="28830" r="20649" b="15284"/>
          <a:stretch/>
        </p:blipFill>
        <p:spPr>
          <a:xfrm>
            <a:off x="9082492" y="32526903"/>
            <a:ext cx="306438" cy="149899"/>
          </a:xfrm>
          <a:prstGeom prst="rect">
            <a:avLst/>
          </a:prstGeom>
        </p:spPr>
      </p:pic>
      <p:pic>
        <p:nvPicPr>
          <p:cNvPr id="74" name="Picture 2" descr="https://cdn-icons-png.flaticon.com/512/2338/2338802.png">
            <a:extLst>
              <a:ext uri="{FF2B5EF4-FFF2-40B4-BE49-F238E27FC236}">
                <a16:creationId xmlns:a16="http://schemas.microsoft.com/office/drawing/2014/main" id="{680353F2-4FAA-44CB-B094-CA915CE49D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569" y="31507090"/>
            <a:ext cx="817127" cy="817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04BE0AE5-E8BD-4E16-BED9-4FFE621D3575}"/>
              </a:ext>
            </a:extLst>
          </p:cNvPr>
          <p:cNvSpPr/>
          <p:nvPr/>
        </p:nvSpPr>
        <p:spPr>
          <a:xfrm>
            <a:off x="8655248" y="32323266"/>
            <a:ext cx="1003767" cy="10196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LED</a:t>
            </a:r>
            <a:r>
              <a:rPr lang="en-US" altLang="ko-KR" sz="700" b="1" dirty="0">
                <a:solidFill>
                  <a:schemeClr val="tx1"/>
                </a:solidFill>
              </a:rPr>
              <a:t> </a:t>
            </a:r>
            <a:r>
              <a:rPr lang="en-US" altLang="ko-KR" sz="700" b="1" dirty="0">
                <a:solidFill>
                  <a:srgbClr val="F6503B"/>
                </a:solidFill>
              </a:rPr>
              <a:t>on</a:t>
            </a:r>
            <a:endParaRPr lang="ko-KR" altLang="en-US" sz="700" b="1" dirty="0">
              <a:solidFill>
                <a:srgbClr val="F6503B"/>
              </a:solidFill>
            </a:endParaRPr>
          </a:p>
        </p:txBody>
      </p:sp>
      <p:sp>
        <p:nvSpPr>
          <p:cNvPr id="105" name="화살표: 아래쪽 104">
            <a:extLst>
              <a:ext uri="{FF2B5EF4-FFF2-40B4-BE49-F238E27FC236}">
                <a16:creationId xmlns:a16="http://schemas.microsoft.com/office/drawing/2014/main" id="{822055DD-E139-4BED-AB6C-E1DF0857353D}"/>
              </a:ext>
            </a:extLst>
          </p:cNvPr>
          <p:cNvSpPr/>
          <p:nvPr/>
        </p:nvSpPr>
        <p:spPr>
          <a:xfrm rot="10800000">
            <a:off x="1920003" y="32669097"/>
            <a:ext cx="581737" cy="663676"/>
          </a:xfrm>
          <a:prstGeom prst="downArrow">
            <a:avLst/>
          </a:prstGeom>
          <a:solidFill>
            <a:schemeClr val="bg1"/>
          </a:solidFill>
          <a:ln w="28575">
            <a:solidFill>
              <a:srgbClr val="F650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" name="타원 107">
            <a:extLst>
              <a:ext uri="{FF2B5EF4-FFF2-40B4-BE49-F238E27FC236}">
                <a16:creationId xmlns:a16="http://schemas.microsoft.com/office/drawing/2014/main" id="{867175EA-3A9F-4442-8CBA-EB5E8FC7FC22}"/>
              </a:ext>
            </a:extLst>
          </p:cNvPr>
          <p:cNvSpPr/>
          <p:nvPr/>
        </p:nvSpPr>
        <p:spPr>
          <a:xfrm rot="16200000">
            <a:off x="1779160" y="32932780"/>
            <a:ext cx="863425" cy="1959489"/>
          </a:xfrm>
          <a:prstGeom prst="ellipse">
            <a:avLst/>
          </a:prstGeom>
          <a:solidFill>
            <a:schemeClr val="bg1"/>
          </a:solidFill>
          <a:ln w="28575">
            <a:solidFill>
              <a:srgbClr val="F650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BD73329F-37F9-46C5-879A-E513277C6AC6}"/>
              </a:ext>
            </a:extLst>
          </p:cNvPr>
          <p:cNvSpPr txBox="1"/>
          <p:nvPr/>
        </p:nvSpPr>
        <p:spPr>
          <a:xfrm>
            <a:off x="1549066" y="33716558"/>
            <a:ext cx="132361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>
                <a:solidFill>
                  <a:srgbClr val="FF0000"/>
                </a:solidFill>
                <a:highlight>
                  <a:srgbClr val="FFFF00"/>
                </a:highlight>
              </a:rPr>
              <a:t>TRY  ME!!</a:t>
            </a:r>
            <a:endParaRPr lang="ko-KR" altLang="en-US" sz="2200" b="1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pic>
        <p:nvPicPr>
          <p:cNvPr id="159" name="그림 158">
            <a:extLst>
              <a:ext uri="{FF2B5EF4-FFF2-40B4-BE49-F238E27FC236}">
                <a16:creationId xmlns:a16="http://schemas.microsoft.com/office/drawing/2014/main" id="{6311D63F-A2D8-4F52-A273-BFEE6CAADB67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48738" y="3403367"/>
            <a:ext cx="2857500" cy="2857500"/>
          </a:xfrm>
          <a:prstGeom prst="rect">
            <a:avLst/>
          </a:prstGeom>
        </p:spPr>
      </p:pic>
      <p:pic>
        <p:nvPicPr>
          <p:cNvPr id="161" name="그림 160">
            <a:extLst>
              <a:ext uri="{FF2B5EF4-FFF2-40B4-BE49-F238E27FC236}">
                <a16:creationId xmlns:a16="http://schemas.microsoft.com/office/drawing/2014/main" id="{0FD4D3C2-9FD3-4E1A-A22A-EF6291916C22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292" y="29847579"/>
            <a:ext cx="2857500" cy="28575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5236FB9-8307-7623-0934-522C6B709292}"/>
              </a:ext>
            </a:extLst>
          </p:cNvPr>
          <p:cNvSpPr txBox="1"/>
          <p:nvPr/>
        </p:nvSpPr>
        <p:spPr>
          <a:xfrm>
            <a:off x="436118" y="7445112"/>
            <a:ext cx="1551111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3000" b="1" dirty="0">
                <a:ea typeface="한컴산뜻돋움" panose="02000000000000000000"/>
              </a:rPr>
              <a:t>전세계적인 이상기후는 농업 생산성 및 지속성을 위협하고 있다</a:t>
            </a:r>
            <a:r>
              <a:rPr lang="en-US" altLang="ko-KR" sz="3000" b="1" dirty="0">
                <a:ea typeface="한컴산뜻돋움" panose="02000000000000000000"/>
              </a:rPr>
              <a:t>. </a:t>
            </a:r>
            <a:r>
              <a:rPr lang="ko-KR" altLang="en-US" sz="3000" b="1" dirty="0">
                <a:ea typeface="한컴산뜻돋움" panose="02000000000000000000"/>
              </a:rPr>
              <a:t>이러한 상황에서 안정적인 식량 공급이 필수적인 문제로 대두되고 있다</a:t>
            </a:r>
            <a:r>
              <a:rPr lang="en-US" altLang="ko-KR" sz="3000" b="1" dirty="0">
                <a:ea typeface="한컴산뜻돋움" panose="02000000000000000000"/>
              </a:rPr>
              <a:t>. </a:t>
            </a:r>
            <a:r>
              <a:rPr lang="ko-KR" altLang="en-US" sz="3000" b="1" dirty="0">
                <a:ea typeface="한컴산뜻돋움" panose="02000000000000000000"/>
              </a:rPr>
              <a:t>이를 위하여 식물공장과 같이 주변 생육 환경을 인위적으로 여러 장치들을 이용하여 제어하는 환경제어 농업 기술에 대한 관심이 점점 커지고 있는 현황이다</a:t>
            </a:r>
            <a:r>
              <a:rPr lang="en-US" altLang="ko-KR" sz="3000" b="1" dirty="0">
                <a:ea typeface="한컴산뜻돋움" panose="02000000000000000000"/>
              </a:rPr>
              <a:t>. </a:t>
            </a:r>
            <a:r>
              <a:rPr lang="ko-KR" altLang="en-US" sz="3000" b="1" dirty="0">
                <a:ea typeface="한컴산뜻돋움" panose="02000000000000000000"/>
              </a:rPr>
              <a:t>실제로 환경 제어 농업 기술의 한 종류인 챔버</a:t>
            </a:r>
            <a:r>
              <a:rPr lang="en-US" altLang="ko-KR" sz="3000" b="1" dirty="0">
                <a:ea typeface="한컴산뜻돋움" panose="02000000000000000000"/>
              </a:rPr>
              <a:t>(Plant</a:t>
            </a:r>
            <a:r>
              <a:rPr lang="ko-KR" altLang="en-US" sz="3000" b="1" dirty="0">
                <a:ea typeface="한컴산뜻돋움" panose="02000000000000000000"/>
              </a:rPr>
              <a:t> </a:t>
            </a:r>
            <a:r>
              <a:rPr lang="en-US" altLang="ko-KR" sz="3000" b="1" dirty="0">
                <a:ea typeface="한컴산뜻돋움" panose="02000000000000000000"/>
              </a:rPr>
              <a:t>Growth</a:t>
            </a:r>
            <a:r>
              <a:rPr lang="ko-KR" altLang="en-US" sz="3000" b="1" dirty="0">
                <a:ea typeface="한컴산뜻돋움" panose="02000000000000000000"/>
              </a:rPr>
              <a:t> </a:t>
            </a:r>
            <a:r>
              <a:rPr lang="en-US" altLang="ko-KR" sz="3000" b="1" dirty="0">
                <a:ea typeface="한컴산뜻돋움" panose="02000000000000000000"/>
              </a:rPr>
              <a:t>Chamber)</a:t>
            </a:r>
            <a:r>
              <a:rPr lang="ko-KR" altLang="en-US" sz="3000" b="1" dirty="0">
                <a:ea typeface="한컴산뜻돋움" panose="02000000000000000000"/>
              </a:rPr>
              <a:t>은 식물 질병 연구와 식물 재배 생리 연구에 사용됨으로 질병에 강한 작물 및 종자의 연구 개발에 기여한다</a:t>
            </a:r>
            <a:r>
              <a:rPr lang="en-US" altLang="ko-KR" sz="3000" b="1" dirty="0">
                <a:ea typeface="한컴산뜻돋움" panose="02000000000000000000"/>
              </a:rPr>
              <a:t>. </a:t>
            </a:r>
            <a:r>
              <a:rPr lang="ko-KR" altLang="en-US" sz="3000" b="1" dirty="0">
                <a:ea typeface="한컴산뜻돋움" panose="02000000000000000000"/>
              </a:rPr>
              <a:t>하지만 시설 내 환경 제어 장치 및 운영 알고리즘의 개선을 목적으로 하는 챔버는 찾아보기 어렵다</a:t>
            </a:r>
            <a:r>
              <a:rPr lang="en-US" altLang="ko-KR" sz="3000" b="1" dirty="0">
                <a:ea typeface="한컴산뜻돋움" panose="02000000000000000000"/>
              </a:rPr>
              <a:t>. </a:t>
            </a:r>
            <a:r>
              <a:rPr lang="ko-KR" altLang="en-US" sz="3000" b="1" dirty="0">
                <a:ea typeface="한컴산뜻돋움" panose="02000000000000000000"/>
              </a:rPr>
              <a:t>본 연구에서는 환경제어 농업 기술 구축과정에서 알고리즘을 연구해볼 수 있도록 파일럿 형태 미니 챔버를 개발하고자 하였다</a:t>
            </a:r>
            <a:r>
              <a:rPr lang="en-US" altLang="ko-KR" sz="3000" b="1" dirty="0">
                <a:ea typeface="한컴산뜻돋움" panose="02000000000000000000"/>
              </a:rPr>
              <a:t>.</a:t>
            </a:r>
            <a:endParaRPr lang="ko-KR" altLang="en-US" sz="3000" b="1" dirty="0">
              <a:ea typeface="한컴산뜻돋움" panose="0200000000000000000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AE01C93-CD82-70C0-3ACB-FA4CBA89B9FD}"/>
              </a:ext>
            </a:extLst>
          </p:cNvPr>
          <p:cNvSpPr txBox="1"/>
          <p:nvPr/>
        </p:nvSpPr>
        <p:spPr>
          <a:xfrm>
            <a:off x="10696643" y="25894852"/>
            <a:ext cx="2553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한컴산뜻돋움" panose="02000000000000000000"/>
              </a:rPr>
              <a:t>아두이노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한컴산뜻돋움" panose="02000000000000000000"/>
              </a:rPr>
              <a:t> </a:t>
            </a:r>
            <a:r>
              <a:rPr lang="ko-KR" alt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한컴산뜻돋움" panose="02000000000000000000"/>
              </a:rPr>
              <a:t>우노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한컴산뜻돋움" panose="02000000000000000000"/>
              </a:rPr>
              <a:t>(OUTPUT)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한컴산뜻돋움" panose="02000000000000000000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284F1479-D34E-AC87-D867-68233A10AB4D}"/>
              </a:ext>
            </a:extLst>
          </p:cNvPr>
          <p:cNvSpPr txBox="1"/>
          <p:nvPr/>
        </p:nvSpPr>
        <p:spPr>
          <a:xfrm>
            <a:off x="10705911" y="23580262"/>
            <a:ext cx="2367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한컴산뜻돋움" panose="02000000000000000000"/>
              </a:rPr>
              <a:t>아두이노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한컴산뜻돋움" panose="02000000000000000000"/>
              </a:rPr>
              <a:t> 메가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한컴산뜻돋움" panose="02000000000000000000"/>
              </a:rPr>
              <a:t>(INPUT)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한컴산뜻돋움" panose="02000000000000000000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F8D0073D-ABAC-44D1-70B7-2DA862D1C2BD}"/>
              </a:ext>
            </a:extLst>
          </p:cNvPr>
          <p:cNvSpPr txBox="1"/>
          <p:nvPr/>
        </p:nvSpPr>
        <p:spPr>
          <a:xfrm>
            <a:off x="8929821" y="22071452"/>
            <a:ext cx="385138" cy="12311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    </a:t>
            </a:r>
            <a:r>
              <a:rPr lang="ko-KR" altLang="en-US" b="1" dirty="0"/>
              <a:t>시 계</a:t>
            </a:r>
            <a:endParaRPr lang="en-US" altLang="ko-KR" b="1" dirty="0"/>
          </a:p>
          <a:p>
            <a:endParaRPr lang="ko-KR" altLang="en-US" dirty="0"/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233BA3A5-B789-C507-74AC-CCB64E4E7562}"/>
              </a:ext>
            </a:extLst>
          </p:cNvPr>
          <p:cNvSpPr txBox="1"/>
          <p:nvPr/>
        </p:nvSpPr>
        <p:spPr>
          <a:xfrm>
            <a:off x="16815237" y="11118392"/>
            <a:ext cx="15088841" cy="666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ko-KR" sz="3450" b="1" dirty="0">
                <a:solidFill>
                  <a:srgbClr val="6C1E4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AI Model for Image Analysis by Plant Growth Stage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BB2ED5FC-A939-44A5-83A5-6BC6F7D32CFD}"/>
              </a:ext>
            </a:extLst>
          </p:cNvPr>
          <p:cNvSpPr txBox="1"/>
          <p:nvPr/>
        </p:nvSpPr>
        <p:spPr>
          <a:xfrm>
            <a:off x="8250861" y="29273600"/>
            <a:ext cx="1413151" cy="144808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Growth</a:t>
            </a:r>
            <a:endParaRPr lang="en-US" altLang="ko-KR" dirty="0"/>
          </a:p>
          <a:p>
            <a:endParaRPr lang="en-US" altLang="ko-KR" sz="900" dirty="0"/>
          </a:p>
          <a:p>
            <a:r>
              <a:rPr lang="en-US" altLang="ko-KR" sz="930" dirty="0"/>
              <a:t>Temperature : 17~27℃</a:t>
            </a:r>
          </a:p>
          <a:p>
            <a:endParaRPr lang="en-US" altLang="ko-KR" sz="930" dirty="0"/>
          </a:p>
          <a:p>
            <a:r>
              <a:rPr lang="en-US" altLang="ko-KR" sz="930" dirty="0"/>
              <a:t>Humid : 65 %</a:t>
            </a:r>
          </a:p>
          <a:p>
            <a:endParaRPr lang="en-US" altLang="ko-KR" sz="930" dirty="0"/>
          </a:p>
          <a:p>
            <a:r>
              <a:rPr lang="en-US" altLang="ko-KR" sz="930" dirty="0"/>
              <a:t>Lux : 10000 ~ 30000 lux</a:t>
            </a:r>
          </a:p>
          <a:p>
            <a:endParaRPr lang="en-US" altLang="ko-KR" sz="930" dirty="0"/>
          </a:p>
          <a:p>
            <a:r>
              <a:rPr lang="en-US" altLang="ko-KR" sz="930" dirty="0"/>
              <a:t>CO2 : 600~1,500 ppm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65CE431E-055A-BBD2-4705-437AAB2DBAAB}"/>
              </a:ext>
            </a:extLst>
          </p:cNvPr>
          <p:cNvSpPr txBox="1"/>
          <p:nvPr/>
        </p:nvSpPr>
        <p:spPr>
          <a:xfrm>
            <a:off x="5530681" y="30615563"/>
            <a:ext cx="846516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Live </a:t>
            </a:r>
            <a:r>
              <a:rPr lang="en-US" altLang="ko-KR" sz="1400" b="1" dirty="0">
                <a:solidFill>
                  <a:srgbClr val="FF0000"/>
                </a:solidFill>
              </a:rPr>
              <a:t>ON</a:t>
            </a:r>
          </a:p>
        </p:txBody>
      </p:sp>
      <p:pic>
        <p:nvPicPr>
          <p:cNvPr id="166" name="그림 165">
            <a:extLst>
              <a:ext uri="{FF2B5EF4-FFF2-40B4-BE49-F238E27FC236}">
                <a16:creationId xmlns:a16="http://schemas.microsoft.com/office/drawing/2014/main" id="{965826C2-E711-FFFB-5853-3582A2B2554B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25762351" y="28072892"/>
            <a:ext cx="5532975" cy="5532975"/>
          </a:xfrm>
          <a:prstGeom prst="rect">
            <a:avLst/>
          </a:prstGeom>
        </p:spPr>
      </p:pic>
      <p:sp>
        <p:nvSpPr>
          <p:cNvPr id="155" name="TextBox 154">
            <a:extLst>
              <a:ext uri="{FF2B5EF4-FFF2-40B4-BE49-F238E27FC236}">
                <a16:creationId xmlns:a16="http://schemas.microsoft.com/office/drawing/2014/main" id="{A6E48388-999E-4FF3-9393-EC3417E878BC}"/>
              </a:ext>
            </a:extLst>
          </p:cNvPr>
          <p:cNvSpPr txBox="1"/>
          <p:nvPr/>
        </p:nvSpPr>
        <p:spPr>
          <a:xfrm>
            <a:off x="653428" y="27001463"/>
            <a:ext cx="15226117" cy="16648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25000"/>
              </a:lnSpc>
              <a:defRPr/>
            </a:pPr>
            <a:r>
              <a:rPr lang="ko-KR" altLang="en-US" sz="2800" b="1" dirty="0">
                <a:ea typeface="한컴산뜻돋움" panose="02000000000000000000" pitchFamily="2" charset="-127"/>
              </a:rPr>
              <a:t>사용자가 쉽게 환경 조절 장치를 제어할 수 있는 매체</a:t>
            </a:r>
            <a:r>
              <a:rPr lang="en-US" altLang="ko-KR" sz="2800" b="1">
                <a:ea typeface="한컴산뜻돋움" panose="02000000000000000000" pitchFamily="2" charset="-127"/>
              </a:rPr>
              <a:t>(UI)</a:t>
            </a:r>
            <a:r>
              <a:rPr lang="ko-KR" altLang="en-US" sz="2800" b="1">
                <a:ea typeface="한컴산뜻돋움" panose="02000000000000000000" pitchFamily="2" charset="-127"/>
              </a:rPr>
              <a:t>로 </a:t>
            </a:r>
            <a:r>
              <a:rPr lang="ko-KR" altLang="en-US" sz="2800" b="1" dirty="0">
                <a:ea typeface="한컴산뜻돋움" panose="02000000000000000000" pitchFamily="2" charset="-127"/>
              </a:rPr>
              <a:t>대시보드를 이용하였다</a:t>
            </a:r>
            <a:r>
              <a:rPr lang="en-US" altLang="ko-KR" sz="2800" b="1" dirty="0">
                <a:ea typeface="한컴산뜻돋움" panose="02000000000000000000" pitchFamily="2" charset="-127"/>
              </a:rPr>
              <a:t>. </a:t>
            </a:r>
            <a:r>
              <a:rPr lang="ko-KR" altLang="en-US" sz="2800" b="1" dirty="0">
                <a:ea typeface="한컴산뜻돋움" panose="02000000000000000000" pitchFamily="2" charset="-127"/>
              </a:rPr>
              <a:t>카메라 모듈로 부터 받아온 생육 단계 </a:t>
            </a:r>
            <a:r>
              <a:rPr lang="ko-KR" altLang="en-US" sz="2800" b="1" dirty="0" err="1">
                <a:ea typeface="한컴산뜻돋움" panose="02000000000000000000" pitchFamily="2" charset="-127"/>
              </a:rPr>
              <a:t>구분값을</a:t>
            </a:r>
            <a:r>
              <a:rPr lang="ko-KR" altLang="en-US" sz="2800" b="1" dirty="0">
                <a:ea typeface="한컴산뜻돋움" panose="02000000000000000000" pitchFamily="2" charset="-127"/>
              </a:rPr>
              <a:t> 대시보드에 실시간으로 나타내고 그에 맞는 </a:t>
            </a:r>
            <a:r>
              <a:rPr lang="ko-KR" altLang="en-US" sz="2800" b="1" dirty="0" err="1">
                <a:ea typeface="한컴산뜻돋움" panose="02000000000000000000" pitchFamily="2" charset="-127"/>
              </a:rPr>
              <a:t>환경값을</a:t>
            </a:r>
            <a:r>
              <a:rPr lang="ko-KR" altLang="en-US" sz="2800" b="1" dirty="0">
                <a:ea typeface="한컴산뜻돋움" panose="02000000000000000000" pitchFamily="2" charset="-127"/>
              </a:rPr>
              <a:t> </a:t>
            </a:r>
            <a:r>
              <a:rPr lang="ko-KR" altLang="en-US" sz="2800" b="1" dirty="0" err="1">
                <a:ea typeface="한컴산뜻돋움" panose="02000000000000000000" pitchFamily="2" charset="-127"/>
              </a:rPr>
              <a:t>맞춰주는것을</a:t>
            </a:r>
            <a:r>
              <a:rPr lang="ko-KR" altLang="en-US" sz="2800" b="1" dirty="0">
                <a:ea typeface="한컴산뜻돋움" panose="02000000000000000000" pitchFamily="2" charset="-127"/>
              </a:rPr>
              <a:t> 시각적으로 보여줄 수 있다</a:t>
            </a:r>
            <a:r>
              <a:rPr lang="en-US" altLang="ko-KR" sz="2800" b="1" dirty="0">
                <a:ea typeface="한컴산뜻돋움" panose="02000000000000000000" pitchFamily="2" charset="-127"/>
              </a:rPr>
              <a:t>.</a:t>
            </a:r>
            <a:r>
              <a:rPr lang="ko-KR" altLang="en-US" sz="2800" b="1" dirty="0">
                <a:ea typeface="한컴산뜻돋움" panose="02000000000000000000" pitchFamily="2" charset="-127"/>
              </a:rPr>
              <a:t> 대시보드는 </a:t>
            </a:r>
            <a:r>
              <a:rPr lang="en-US" altLang="ko-KR" sz="2800" b="1" dirty="0">
                <a:ea typeface="한컴산뜻돋움" panose="02000000000000000000" pitchFamily="2" charset="-127"/>
              </a:rPr>
              <a:t>Python</a:t>
            </a:r>
            <a:r>
              <a:rPr lang="ko-KR" altLang="en-US" sz="2800" b="1" dirty="0">
                <a:ea typeface="한컴산뜻돋움" panose="02000000000000000000" pitchFamily="2" charset="-127"/>
              </a:rPr>
              <a:t> </a:t>
            </a:r>
            <a:r>
              <a:rPr lang="en-US" altLang="ko-KR" sz="2800" b="1" dirty="0">
                <a:ea typeface="한컴산뜻돋움" panose="02000000000000000000" pitchFamily="2" charset="-127"/>
              </a:rPr>
              <a:t>Flask</a:t>
            </a:r>
            <a:r>
              <a:rPr lang="ko-KR" altLang="en-US" sz="2800" b="1" dirty="0">
                <a:ea typeface="한컴산뜻돋움" panose="02000000000000000000" pitchFamily="2" charset="-127"/>
              </a:rPr>
              <a:t>를 이용해 </a:t>
            </a:r>
            <a:r>
              <a:rPr lang="en-US" altLang="ko-KR" sz="2800" b="1" dirty="0">
                <a:ea typeface="한컴산뜻돋움" panose="02000000000000000000" pitchFamily="2" charset="-127"/>
              </a:rPr>
              <a:t>HTML</a:t>
            </a:r>
            <a:r>
              <a:rPr lang="ko-KR" altLang="en-US" sz="2800" b="1" dirty="0">
                <a:ea typeface="한컴산뜻돋움" panose="02000000000000000000" pitchFamily="2" charset="-127"/>
              </a:rPr>
              <a:t>로 구현하였다</a:t>
            </a:r>
            <a:r>
              <a:rPr lang="en-US" altLang="ko-KR" sz="2800" b="1" dirty="0">
                <a:ea typeface="한컴산뜻돋움" panose="02000000000000000000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565737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D17FB8B56954894899306111D41A51EC" ma:contentTypeVersion="0" ma:contentTypeDescription="새 문서를 만듭니다." ma:contentTypeScope="" ma:versionID="a8dbae3f9183bd11f8e69e35676a2a29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e40132dc310ec124cafddfc8f6faad50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ED84189-8944-4C2B-863A-0167D6F5847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DEFF5543-8856-4F29-B660-95A88FB40199}">
  <ds:schemaRefs>
    <ds:schemaRef ds:uri="http://schemas.openxmlformats.org/package/2006/metadata/core-properties"/>
    <ds:schemaRef ds:uri="http://schemas.microsoft.com/office/2006/documentManagement/types"/>
    <ds:schemaRef ds:uri="http://purl.org/dc/elements/1.1/"/>
    <ds:schemaRef ds:uri="http://www.w3.org/XML/1998/namespace"/>
    <ds:schemaRef ds:uri="http://schemas.microsoft.com/office/2006/metadata/properties"/>
    <ds:schemaRef ds:uri="http://purl.org/dc/dcmitype/"/>
    <ds:schemaRef ds:uri="http://schemas.microsoft.com/office/infopath/2007/PartnerControl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8F8DFC32-ACB5-4F55-BA5B-D57FEE99051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6972</TotalTime>
  <Words>1001</Words>
  <Application>Microsoft Office PowerPoint</Application>
  <PresentationFormat>사용자 지정</PresentationFormat>
  <Paragraphs>152</Paragraphs>
  <Slides>1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</vt:i4>
      </vt:variant>
    </vt:vector>
  </HeadingPairs>
  <TitlesOfParts>
    <vt:vector size="12" baseType="lpstr">
      <vt:lpstr>Arial Unicode MS</vt:lpstr>
      <vt:lpstr>Microsoft GothicNeo</vt:lpstr>
      <vt:lpstr>맑은 고딕</vt:lpstr>
      <vt:lpstr>바탕체</vt:lpstr>
      <vt:lpstr>한컴산뜻돋움</vt:lpstr>
      <vt:lpstr>Arial</vt:lpstr>
      <vt:lpstr>Calibri</vt:lpstr>
      <vt:lpstr>Calibri Light</vt:lpstr>
      <vt:lpstr>Cambria Math</vt:lpstr>
      <vt:lpstr>Times New Roman</vt:lpstr>
      <vt:lpstr>Office 테마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Analysis of Strawberry Photosynthetic Characteristics  according to Leaf Position and Days After Planting</dc:title>
  <dc:creator>최 수영</dc:creator>
  <cp:lastModifiedBy>default</cp:lastModifiedBy>
  <cp:revision>196</cp:revision>
  <dcterms:created xsi:type="dcterms:W3CDTF">2022-08-31T03:06:53Z</dcterms:created>
  <dcterms:modified xsi:type="dcterms:W3CDTF">2022-11-01T03:30:58Z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0x010100D17FB8B56954894899306111D41A51EC</vt:lpwstr>
  </property>
</Properties>
</file>